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83" r:id="rId1"/>
  </p:sldMasterIdLst>
  <p:sldIdLst>
    <p:sldId id="256" r:id="rId2"/>
    <p:sldId id="257" r:id="rId3"/>
    <p:sldId id="305" r:id="rId4"/>
    <p:sldId id="258" r:id="rId5"/>
    <p:sldId id="267" r:id="rId6"/>
    <p:sldId id="259" r:id="rId7"/>
    <p:sldId id="260" r:id="rId8"/>
    <p:sldId id="261" r:id="rId9"/>
    <p:sldId id="262" r:id="rId10"/>
    <p:sldId id="263" r:id="rId11"/>
    <p:sldId id="264" r:id="rId12"/>
    <p:sldId id="265" r:id="rId13"/>
    <p:sldId id="266"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92" r:id="rId31"/>
    <p:sldId id="284" r:id="rId32"/>
    <p:sldId id="285" r:id="rId33"/>
    <p:sldId id="286" r:id="rId34"/>
    <p:sldId id="287" r:id="rId35"/>
    <p:sldId id="288" r:id="rId36"/>
    <p:sldId id="289" r:id="rId37"/>
    <p:sldId id="290" r:id="rId38"/>
    <p:sldId id="295" r:id="rId39"/>
    <p:sldId id="297" r:id="rId40"/>
    <p:sldId id="291" r:id="rId41"/>
    <p:sldId id="293" r:id="rId42"/>
    <p:sldId id="299" r:id="rId43"/>
    <p:sldId id="294" r:id="rId44"/>
    <p:sldId id="298" r:id="rId45"/>
    <p:sldId id="300" r:id="rId46"/>
    <p:sldId id="301" r:id="rId47"/>
    <p:sldId id="302" r:id="rId48"/>
    <p:sldId id="303" r:id="rId49"/>
    <p:sldId id="304" r:id="rId5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463" autoAdjust="0"/>
    <p:restoredTop sz="94660"/>
  </p:normalViewPr>
  <p:slideViewPr>
    <p:cSldViewPr snapToGrid="0">
      <p:cViewPr varScale="1">
        <p:scale>
          <a:sx n="86" d="100"/>
          <a:sy n="86" d="100"/>
        </p:scale>
        <p:origin x="538"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smtClean="0"/>
              <a:t>4/6/2019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0959281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4AAD347D-5ACD-4C99-B74B-A9C85AD731AF}" type="datetimeFigureOut">
              <a:rPr lang="en-US" smtClean="0"/>
              <a:t>4/6/2019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294183901"/>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4AAD347D-5ACD-4C99-B74B-A9C85AD731AF}" type="datetimeFigureOut">
              <a:rPr lang="en-US" smtClean="0"/>
              <a:t>4/6/2019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062040008"/>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4AAD347D-5ACD-4C99-B74B-A9C85AD731AF}" type="datetimeFigureOut">
              <a:rPr lang="en-US" smtClean="0"/>
              <a:t>4/6/2019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1818930992"/>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AAD347D-5ACD-4C99-B74B-A9C85AD731AF}" type="datetimeFigureOut">
              <a:rPr lang="en-US" smtClean="0"/>
              <a:t>4/6/2019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4160235664"/>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AAD347D-5ACD-4C99-B74B-A9C85AD731AF}" type="datetimeFigureOut">
              <a:rPr lang="en-US" smtClean="0"/>
              <a:t>4/6/2019</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94480083"/>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AAD347D-5ACD-4C99-B74B-A9C85AD731AF}" type="datetimeFigureOut">
              <a:rPr lang="en-US" smtClean="0"/>
              <a:t>4/6/2019</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177843896"/>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4/6/2019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80620010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4/6/2019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1975582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4509A250-FF31-4206-8172-F9D3106AACB1}" type="datetimeFigureOut">
              <a:rPr lang="en-US" smtClean="0"/>
              <a:t>4/6/2019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4888822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796027F-7875-4030-9381-8BD8C4F21935}" type="datetimeFigureOut">
              <a:rPr lang="en-US" smtClean="0"/>
              <a:t>4/6/2019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7360426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796027F-7875-4030-9381-8BD8C4F21935}" type="datetimeFigureOut">
              <a:rPr lang="en-US" smtClean="0"/>
              <a:t>4/6/2019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9346300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796027F-7875-4030-9381-8BD8C4F21935}" type="datetimeFigureOut">
              <a:rPr lang="en-US" smtClean="0"/>
              <a:t>4/6/2019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7990183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4509A250-FF31-4206-8172-F9D3106AACB1}" type="datetimeFigureOut">
              <a:rPr lang="en-US" smtClean="0"/>
              <a:t>4/6/2019</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0960191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509A250-FF31-4206-8172-F9D3106AACB1}" type="datetimeFigureOut">
              <a:rPr lang="en-US" smtClean="0"/>
              <a:t>4/6/2019</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9079278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7" name="Date Placeholder 4"/>
          <p:cNvSpPr>
            <a:spLocks noGrp="1"/>
          </p:cNvSpPr>
          <p:nvPr>
            <p:ph type="dt" sz="half" idx="10"/>
          </p:nvPr>
        </p:nvSpPr>
        <p:spPr/>
        <p:txBody>
          <a:bodyPr/>
          <a:lstStyle/>
          <a:p>
            <a:fld id="{4509A250-FF31-4206-8172-F9D3106AACB1}" type="datetimeFigureOut">
              <a:rPr lang="en-US" smtClean="0"/>
              <a:t>4/6/2019</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5903321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4509A250-FF31-4206-8172-F9D3106AACB1}" type="datetimeFigureOut">
              <a:rPr lang="en-US" smtClean="0"/>
              <a:t>4/6/2019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8645515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AAD347D-5ACD-4C99-B74B-A9C85AD731AF}" type="datetimeFigureOut">
              <a:rPr lang="en-US" smtClean="0"/>
              <a:t>4/6/2019</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02111984F565}" type="slidenum">
              <a:rPr lang="en-US" smtClean="0"/>
              <a:t>‹#›</a:t>
            </a:fld>
            <a:endParaRPr lang="en-US" dirty="0"/>
          </a:p>
        </p:txBody>
      </p:sp>
    </p:spTree>
    <p:extLst>
      <p:ext uri="{BB962C8B-B14F-4D97-AF65-F5344CB8AC3E}">
        <p14:creationId xmlns:p14="http://schemas.microsoft.com/office/powerpoint/2010/main" val="2803224494"/>
      </p:ext>
    </p:extLst>
  </p:cSld>
  <p:clrMap bg1="dk1" tx1="lt1" bg2="dk2" tx2="lt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 id="2147483695" r:id="rId12"/>
    <p:sldLayoutId id="2147483696" r:id="rId13"/>
    <p:sldLayoutId id="2147483697" r:id="rId14"/>
    <p:sldLayoutId id="2147483698" r:id="rId15"/>
    <p:sldLayoutId id="2147483699" r:id="rId16"/>
    <p:sldLayoutId id="2147483700"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hemeOverride" Target="../theme/themeOverride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slideLayout" Target="../slideLayouts/slideLayout7.xml"/><Relationship Id="rId1" Type="http://schemas.openxmlformats.org/officeDocument/2006/relationships/themeOverride" Target="../theme/themeOverride2.xml"/></Relationships>
</file>

<file path=ppt/slides/_rels/slide4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hyperlink" Target="https://adeshpande3.github.io/A-Beginner%27s-Guide-To-Understanding-Convolutional-Neural-Networks/" TargetMode="External"/><Relationship Id="rId2" Type="http://schemas.openxmlformats.org/officeDocument/2006/relationships/hyperlink" Target="https://static.googleusercontent.com/media/research.google.com/en/pubs/archive/42455.pdf" TargetMode="External"/><Relationship Id="rId1" Type="http://schemas.openxmlformats.org/officeDocument/2006/relationships/slideLayout" Target="../slideLayouts/slideLayout7.xml"/><Relationship Id="rId6" Type="http://schemas.openxmlformats.org/officeDocument/2006/relationships/hyperlink" Target="https://ieeexplore.ieee.org/abstract/document/6909619" TargetMode="External"/><Relationship Id="rId5" Type="http://schemas.openxmlformats.org/officeDocument/2006/relationships/hyperlink" Target="https://searchenterpriseai.techtarget.com/definition/convolutional-neural-network" TargetMode="External"/><Relationship Id="rId4" Type="http://schemas.openxmlformats.org/officeDocument/2006/relationships/hyperlink" Target="https://www.youtube.com/watch?v=Jy9-aGMB_TE" TargetMode="Externa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10.sv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05C7E87F-6402-4A38-9DE3-A8774FD2C41F}"/>
              </a:ext>
            </a:extLst>
          </p:cNvPr>
          <p:cNvSpPr>
            <a:spLocks noChangeArrowheads="1"/>
          </p:cNvSpPr>
          <p:nvPr/>
        </p:nvSpPr>
        <p:spPr bwMode="auto">
          <a:xfrm>
            <a:off x="3116063" y="289924"/>
            <a:ext cx="7319816" cy="10464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400" b="0" i="0" u="none" strike="noStrike" cap="none" normalizeH="0" baseline="0" dirty="0">
                <a:ln>
                  <a:noFill/>
                </a:ln>
                <a:solidFill>
                  <a:schemeClr val="tx1"/>
                </a:solidFill>
                <a:effectLst/>
                <a:latin typeface="Algerian" panose="04020705040A02060702" pitchFamily="82" charset="0"/>
                <a:ea typeface="Calibri" panose="020F0502020204030204" pitchFamily="34" charset="0"/>
                <a:cs typeface="Times New Roman" panose="02020603050405020304" pitchFamily="18" charset="0"/>
              </a:rPr>
              <a:t>CS 634 - Data Mining</a:t>
            </a:r>
            <a:endParaRPr kumimoji="0" lang="en-US" altLang="en-US" sz="4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cxnSp>
        <p:nvCxnSpPr>
          <p:cNvPr id="5" name="Straight Connector 4">
            <a:extLst>
              <a:ext uri="{FF2B5EF4-FFF2-40B4-BE49-F238E27FC236}">
                <a16:creationId xmlns:a16="http://schemas.microsoft.com/office/drawing/2014/main" id="{F34FAFE4-C300-4100-8C9A-0A4583581F11}"/>
              </a:ext>
            </a:extLst>
          </p:cNvPr>
          <p:cNvCxnSpPr/>
          <p:nvPr/>
        </p:nvCxnSpPr>
        <p:spPr>
          <a:xfrm>
            <a:off x="296545" y="4098798"/>
            <a:ext cx="11895455"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6" name="Rectangle 3">
            <a:extLst>
              <a:ext uri="{FF2B5EF4-FFF2-40B4-BE49-F238E27FC236}">
                <a16:creationId xmlns:a16="http://schemas.microsoft.com/office/drawing/2014/main" id="{F0C3AC0D-FEE0-4544-A54D-98A982000F7D}"/>
              </a:ext>
            </a:extLst>
          </p:cNvPr>
          <p:cNvSpPr>
            <a:spLocks noChangeArrowheads="1"/>
          </p:cNvSpPr>
          <p:nvPr/>
        </p:nvSpPr>
        <p:spPr bwMode="auto">
          <a:xfrm>
            <a:off x="2328926" y="813144"/>
            <a:ext cx="6572633"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600" b="0" i="0" u="none" strike="noStrike" cap="none" normalizeH="0" baseline="0" dirty="0">
                <a:ln>
                  <a:noFill/>
                </a:ln>
                <a:solidFill>
                  <a:schemeClr val="tx1"/>
                </a:solidFill>
                <a:effectLst/>
                <a:latin typeface="Algerian" panose="04020705040A02060702" pitchFamily="82" charset="0"/>
                <a:ea typeface="Calibri" panose="020F0502020204030204" pitchFamily="34" charset="0"/>
                <a:cs typeface="Times New Roman" panose="02020603050405020304" pitchFamily="18" charset="0"/>
              </a:rPr>
              <a:t>          </a:t>
            </a:r>
            <a:r>
              <a:rPr kumimoji="0" lang="en-US" altLang="en-US" sz="4400" b="0" i="0" u="none" strike="noStrike" cap="none" normalizeH="0" baseline="0" dirty="0">
                <a:ln>
                  <a:noFill/>
                </a:ln>
                <a:solidFill>
                  <a:schemeClr val="tx1"/>
                </a:solidFill>
                <a:effectLst/>
                <a:latin typeface="Algerian" panose="04020705040A02060702" pitchFamily="82" charset="0"/>
                <a:ea typeface="Calibri" panose="020F0502020204030204" pitchFamily="34" charset="0"/>
                <a:cs typeface="Times New Roman" panose="02020603050405020304" pitchFamily="18" charset="0"/>
              </a:rPr>
              <a:t>Final Term PAPER </a:t>
            </a:r>
            <a:endParaRPr kumimoji="0" lang="en-US" altLang="en-US" sz="4400" b="0" i="0" u="none" strike="noStrike" cap="none" normalizeH="0" baseline="0" dirty="0">
              <a:ln>
                <a:noFill/>
              </a:ln>
              <a:solidFill>
                <a:schemeClr val="tx1"/>
              </a:solidFill>
              <a:effectLst/>
              <a:latin typeface="Arial" panose="020B0604020202020204" pitchFamily="34" charset="0"/>
            </a:endParaRPr>
          </a:p>
        </p:txBody>
      </p:sp>
      <p:sp>
        <p:nvSpPr>
          <p:cNvPr id="7" name="Rectangle 6">
            <a:extLst>
              <a:ext uri="{FF2B5EF4-FFF2-40B4-BE49-F238E27FC236}">
                <a16:creationId xmlns:a16="http://schemas.microsoft.com/office/drawing/2014/main" id="{ACA1BAD6-FA2C-4CDA-8991-6A0B1132976E}"/>
              </a:ext>
            </a:extLst>
          </p:cNvPr>
          <p:cNvSpPr/>
          <p:nvPr/>
        </p:nvSpPr>
        <p:spPr>
          <a:xfrm>
            <a:off x="148272" y="2228671"/>
            <a:ext cx="12192000" cy="2400657"/>
          </a:xfrm>
          <a:prstGeom prst="rect">
            <a:avLst/>
          </a:prstGeom>
          <a:noFill/>
        </p:spPr>
        <p:txBody>
          <a:bodyPr wrap="square" lIns="91440" tIns="45720" rIns="91440" bIns="45720">
            <a:spAutoFit/>
          </a:bodyPr>
          <a:lstStyle/>
          <a:p>
            <a:pPr algn="ctr"/>
            <a:r>
              <a:rPr lang="en-US" sz="3200" dirty="0">
                <a:ln w="0"/>
                <a:effectLst>
                  <a:outerShdw blurRad="38100" dist="19050" dir="2700000" algn="tl" rotWithShape="0">
                    <a:schemeClr val="dk1">
                      <a:alpha val="40000"/>
                    </a:schemeClr>
                  </a:outerShdw>
                </a:effectLst>
                <a:latin typeface="Algerian" panose="04020705040A02060702" pitchFamily="82" charset="0"/>
              </a:rPr>
              <a:t>Topic : Large-scale Image and Video Classiﬁcation</a:t>
            </a:r>
          </a:p>
          <a:p>
            <a:pPr algn="ctr"/>
            <a:r>
              <a:rPr lang="en-US" sz="3200" dirty="0">
                <a:ln w="0"/>
                <a:effectLst>
                  <a:outerShdw blurRad="38100" dist="19050" dir="2700000" algn="tl" rotWithShape="0">
                    <a:schemeClr val="dk1">
                      <a:alpha val="40000"/>
                    </a:schemeClr>
                  </a:outerShdw>
                </a:effectLst>
                <a:latin typeface="Algerian" panose="04020705040A02060702" pitchFamily="82" charset="0"/>
              </a:rPr>
              <a:t>With Convolutional</a:t>
            </a:r>
          </a:p>
          <a:p>
            <a:pPr algn="ctr"/>
            <a:r>
              <a:rPr lang="en-US" sz="3200" dirty="0">
                <a:ln w="0"/>
                <a:effectLst>
                  <a:outerShdw blurRad="38100" dist="19050" dir="2700000" algn="tl" rotWithShape="0">
                    <a:schemeClr val="dk1">
                      <a:alpha val="40000"/>
                    </a:schemeClr>
                  </a:outerShdw>
                </a:effectLst>
                <a:latin typeface="Algerian" panose="04020705040A02060702" pitchFamily="82" charset="0"/>
              </a:rPr>
              <a:t>Neural Networks</a:t>
            </a:r>
          </a:p>
          <a:p>
            <a:pPr algn="ctr"/>
            <a:endParaRPr lang="en-U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
        <p:nvSpPr>
          <p:cNvPr id="8" name="Rectangle 7">
            <a:extLst>
              <a:ext uri="{FF2B5EF4-FFF2-40B4-BE49-F238E27FC236}">
                <a16:creationId xmlns:a16="http://schemas.microsoft.com/office/drawing/2014/main" id="{A9ECDC97-DF34-4150-BF20-A0C0A8ACD3E6}"/>
              </a:ext>
            </a:extLst>
          </p:cNvPr>
          <p:cNvSpPr/>
          <p:nvPr/>
        </p:nvSpPr>
        <p:spPr>
          <a:xfrm>
            <a:off x="148272" y="4153861"/>
            <a:ext cx="12043728" cy="2763770"/>
          </a:xfrm>
          <a:prstGeom prst="rect">
            <a:avLst/>
          </a:prstGeom>
        </p:spPr>
        <p:txBody>
          <a:bodyPr wrap="square">
            <a:spAutoFit/>
          </a:bodyPr>
          <a:lstStyle/>
          <a:p>
            <a:pPr>
              <a:lnSpc>
                <a:spcPct val="107000"/>
              </a:lnSpc>
              <a:spcAft>
                <a:spcPts val="800"/>
              </a:spcAft>
            </a:pPr>
            <a:r>
              <a:rPr lang="en-US" dirty="0">
                <a:latin typeface="Algerian" panose="04020705040A02060702" pitchFamily="82" charset="0"/>
                <a:ea typeface="Calibri" panose="020F0502020204030204" pitchFamily="34" charset="0"/>
                <a:cs typeface="Times New Roman" panose="02020603050405020304" pitchFamily="18" charset="0"/>
              </a:rPr>
              <a:t>To: Dr. Jason T.L. Wang, Professor </a:t>
            </a:r>
            <a:endParaRPr lang="en-IN" sz="1400" dirty="0">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en-US" dirty="0">
                <a:latin typeface="Algerian" panose="04020705040A02060702" pitchFamily="82" charset="0"/>
                <a:ea typeface="Calibri" panose="020F0502020204030204" pitchFamily="34" charset="0"/>
                <a:cs typeface="Times New Roman" panose="02020603050405020304" pitchFamily="18" charset="0"/>
              </a:rPr>
              <a:t>        Department of Computer Science </a:t>
            </a:r>
            <a:endParaRPr lang="en-IN" sz="1400" dirty="0">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en-US" dirty="0">
                <a:latin typeface="Algerian" panose="04020705040A02060702" pitchFamily="82" charset="0"/>
                <a:ea typeface="Calibri" panose="020F0502020204030204" pitchFamily="34" charset="0"/>
                <a:cs typeface="Times New Roman" panose="02020603050405020304" pitchFamily="18" charset="0"/>
              </a:rPr>
              <a:t>        New Jersey Institute of Technology</a:t>
            </a:r>
            <a:endParaRPr lang="en-IN" sz="1400" dirty="0">
              <a:latin typeface="Times New Roman" panose="02020603050405020304" pitchFamily="18" charset="0"/>
              <a:ea typeface="Calibri" panose="020F0502020204030204" pitchFamily="34" charset="0"/>
              <a:cs typeface="Times New Roman" panose="02020603050405020304" pitchFamily="18" charset="0"/>
            </a:endParaRPr>
          </a:p>
          <a:p>
            <a:pPr algn="r">
              <a:lnSpc>
                <a:spcPct val="107000"/>
              </a:lnSpc>
              <a:spcAft>
                <a:spcPts val="800"/>
              </a:spcAft>
            </a:pPr>
            <a:r>
              <a:rPr lang="en-US" dirty="0">
                <a:latin typeface="Algerian" panose="04020705040A02060702" pitchFamily="82" charset="0"/>
                <a:ea typeface="Calibri" panose="020F0502020204030204" pitchFamily="34" charset="0"/>
                <a:cs typeface="Times New Roman" panose="02020603050405020304" pitchFamily="18" charset="0"/>
              </a:rPr>
              <a:t> </a:t>
            </a:r>
            <a:endParaRPr lang="en-IN" sz="1400" dirty="0">
              <a:latin typeface="Times New Roman" panose="02020603050405020304" pitchFamily="18" charset="0"/>
              <a:ea typeface="Calibri" panose="020F0502020204030204" pitchFamily="34" charset="0"/>
              <a:cs typeface="Times New Roman" panose="02020603050405020304" pitchFamily="18" charset="0"/>
            </a:endParaRPr>
          </a:p>
          <a:p>
            <a:pPr algn="r">
              <a:lnSpc>
                <a:spcPct val="107000"/>
              </a:lnSpc>
              <a:spcAft>
                <a:spcPts val="800"/>
              </a:spcAft>
            </a:pPr>
            <a:r>
              <a:rPr lang="en-US" dirty="0">
                <a:latin typeface="Algerian" panose="04020705040A02060702" pitchFamily="82" charset="0"/>
                <a:ea typeface="Calibri" panose="020F0502020204030204" pitchFamily="34" charset="0"/>
                <a:cs typeface="Times New Roman" panose="02020603050405020304" pitchFamily="18" charset="0"/>
              </a:rPr>
              <a:t>Done By: Charanpreet Kaur Dhir</a:t>
            </a:r>
            <a:endParaRPr lang="en-IN" sz="1400" dirty="0">
              <a:latin typeface="Times New Roman" panose="02020603050405020304" pitchFamily="18" charset="0"/>
              <a:ea typeface="Calibri" panose="020F0502020204030204" pitchFamily="34" charset="0"/>
              <a:cs typeface="Times New Roman" panose="02020603050405020304" pitchFamily="18" charset="0"/>
            </a:endParaRPr>
          </a:p>
          <a:p>
            <a:pPr algn="r">
              <a:lnSpc>
                <a:spcPct val="107000"/>
              </a:lnSpc>
              <a:spcAft>
                <a:spcPts val="800"/>
              </a:spcAft>
            </a:pPr>
            <a:r>
              <a:rPr lang="en-US" dirty="0">
                <a:latin typeface="Algerian" panose="04020705040A02060702" pitchFamily="82" charset="0"/>
                <a:ea typeface="Calibri" panose="020F0502020204030204" pitchFamily="34" charset="0"/>
                <a:cs typeface="Times New Roman" panose="02020603050405020304" pitchFamily="18" charset="0"/>
              </a:rPr>
              <a:t>UCID: </a:t>
            </a:r>
            <a:r>
              <a:rPr lang="en-IN" dirty="0">
                <a:latin typeface="Algerian" panose="04020705040A02060702" pitchFamily="82" charset="0"/>
                <a:ea typeface="Calibri" panose="020F0502020204030204" pitchFamily="34" charset="0"/>
                <a:cs typeface="Times New Roman" panose="02020603050405020304" pitchFamily="18" charset="0"/>
              </a:rPr>
              <a:t>31478357  </a:t>
            </a:r>
            <a:endParaRPr lang="en-IN" sz="1400" dirty="0">
              <a:latin typeface="Times New Roman" panose="02020603050405020304" pitchFamily="18" charset="0"/>
              <a:ea typeface="Calibri" panose="020F0502020204030204" pitchFamily="34" charset="0"/>
              <a:cs typeface="Times New Roman" panose="02020603050405020304" pitchFamily="18" charset="0"/>
            </a:endParaRPr>
          </a:p>
          <a:p>
            <a:pPr algn="r">
              <a:lnSpc>
                <a:spcPct val="107000"/>
              </a:lnSpc>
              <a:spcAft>
                <a:spcPts val="800"/>
              </a:spcAft>
            </a:pPr>
            <a:r>
              <a:rPr lang="en-US" dirty="0">
                <a:latin typeface="Algerian" panose="04020705040A02060702" pitchFamily="82" charset="0"/>
                <a:ea typeface="Calibri" panose="020F0502020204030204" pitchFamily="34" charset="0"/>
                <a:cs typeface="Times New Roman" panose="02020603050405020304" pitchFamily="18" charset="0"/>
              </a:rPr>
              <a:t>ckd22 @njit.edu</a:t>
            </a:r>
            <a:endParaRPr lang="en-IN" sz="14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1888124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88CC84-11B7-4F06-82A3-26F22FF12A58}"/>
              </a:ext>
            </a:extLst>
          </p:cNvPr>
          <p:cNvSpPr>
            <a:spLocks noGrp="1"/>
          </p:cNvSpPr>
          <p:nvPr>
            <p:ph type="title"/>
          </p:nvPr>
        </p:nvSpPr>
        <p:spPr>
          <a:xfrm>
            <a:off x="85344" y="102653"/>
            <a:ext cx="9404723" cy="1400530"/>
          </a:xfrm>
        </p:spPr>
        <p:txBody>
          <a:bodyPr/>
          <a:lstStyle/>
          <a:p>
            <a:r>
              <a:rPr lang="en-IN" b="1" dirty="0"/>
              <a:t>2. a. Convolutional Layer</a:t>
            </a:r>
            <a:br>
              <a:rPr lang="en-IN" dirty="0"/>
            </a:br>
            <a:br>
              <a:rPr lang="en-IN" dirty="0"/>
            </a:br>
            <a:br>
              <a:rPr lang="en-IN" dirty="0"/>
            </a:br>
            <a:endParaRPr lang="en-IN" dirty="0"/>
          </a:p>
        </p:txBody>
      </p:sp>
      <p:sp>
        <p:nvSpPr>
          <p:cNvPr id="4" name="Rectangle 3">
            <a:extLst>
              <a:ext uri="{FF2B5EF4-FFF2-40B4-BE49-F238E27FC236}">
                <a16:creationId xmlns:a16="http://schemas.microsoft.com/office/drawing/2014/main" id="{818130C8-C7EC-43D7-BDCC-1C41AE60E106}"/>
              </a:ext>
            </a:extLst>
          </p:cNvPr>
          <p:cNvSpPr/>
          <p:nvPr/>
        </p:nvSpPr>
        <p:spPr>
          <a:xfrm>
            <a:off x="85344" y="1431143"/>
            <a:ext cx="12106656" cy="2246769"/>
          </a:xfrm>
          <a:prstGeom prst="rect">
            <a:avLst/>
          </a:prstGeom>
          <a:noFill/>
        </p:spPr>
        <p:txBody>
          <a:bodyPr wrap="square" lIns="91440" tIns="45720" rIns="91440" bIns="45720">
            <a:spAutoFit/>
          </a:bodyPr>
          <a:lstStyle/>
          <a:p>
            <a:pPr marL="685800" indent="-685800">
              <a:buFont typeface="Arial" panose="020B0604020202020204" pitchFamily="34" charset="0"/>
              <a:buChar char="•"/>
            </a:pPr>
            <a:r>
              <a:rPr lang="en-US" sz="2800" b="0" cap="none" spc="0" dirty="0">
                <a:ln w="0"/>
                <a:solidFill>
                  <a:schemeClr val="tx1"/>
                </a:solidFill>
                <a:effectLst>
                  <a:outerShdw blurRad="38100" dist="19050" dir="2700000" algn="tl" rotWithShape="0">
                    <a:schemeClr val="dk1">
                      <a:alpha val="40000"/>
                    </a:schemeClr>
                  </a:outerShdw>
                </a:effectLst>
              </a:rPr>
              <a:t>This </a:t>
            </a:r>
            <a:r>
              <a:rPr lang="en-US" sz="2800" dirty="0">
                <a:ln w="0"/>
                <a:effectLst>
                  <a:outerShdw blurRad="38100" dist="19050" dir="2700000" algn="tl" rotWithShape="0">
                    <a:schemeClr val="dk1">
                      <a:alpha val="40000"/>
                    </a:schemeClr>
                  </a:outerShdw>
                </a:effectLst>
              </a:rPr>
              <a:t>layer uses a matrix filter and performs convolutional operation to detect patterns in the image.</a:t>
            </a:r>
          </a:p>
          <a:p>
            <a:pPr marL="685800" indent="-685800">
              <a:buFont typeface="Arial" panose="020B0604020202020204" pitchFamily="34" charset="0"/>
              <a:buChar char="•"/>
            </a:pPr>
            <a:r>
              <a:rPr lang="en-US" sz="2800" b="0" cap="none" spc="0" dirty="0">
                <a:ln w="0"/>
                <a:solidFill>
                  <a:schemeClr val="tx1"/>
                </a:solidFill>
                <a:effectLst>
                  <a:outerShdw blurRad="38100" dist="19050" dir="2700000" algn="tl" rotWithShape="0">
                    <a:schemeClr val="dk1">
                      <a:alpha val="40000"/>
                    </a:schemeClr>
                  </a:outerShdw>
                </a:effectLst>
              </a:rPr>
              <a:t>Conv</a:t>
            </a:r>
            <a:r>
              <a:rPr lang="en-US" sz="2800" dirty="0">
                <a:ln w="0"/>
                <a:effectLst>
                  <a:outerShdw blurRad="38100" dist="19050" dir="2700000" algn="tl" rotWithShape="0">
                    <a:schemeClr val="dk1">
                      <a:alpha val="40000"/>
                    </a:schemeClr>
                  </a:outerShdw>
                </a:effectLst>
              </a:rPr>
              <a:t>olutional means to coil or to twist. </a:t>
            </a:r>
            <a:r>
              <a:rPr lang="en-IN" sz="2800" dirty="0">
                <a:ln w="0"/>
                <a:effectLst>
                  <a:outerShdw blurRad="38100" dist="19050" dir="2700000" algn="tl" rotWithShape="0">
                    <a:schemeClr val="dk1">
                      <a:alpha val="40000"/>
                    </a:schemeClr>
                  </a:outerShdw>
                </a:effectLst>
              </a:rPr>
              <a:t>In this </a:t>
            </a:r>
            <a:r>
              <a:rPr lang="en-IN" sz="2800" dirty="0"/>
              <a:t> we will twist data around and alter it and use that operation to detect a new pattern. </a:t>
            </a:r>
            <a:endParaRPr lang="en-US" sz="2800" b="0" cap="none" spc="0" dirty="0">
              <a:ln w="0"/>
              <a:solidFill>
                <a:schemeClr val="tx1"/>
              </a:solidFill>
              <a:effectLst>
                <a:outerShdw blurRad="38100" dist="19050" dir="2700000" algn="tl" rotWithShape="0">
                  <a:schemeClr val="dk1">
                    <a:alpha val="40000"/>
                  </a:schemeClr>
                </a:outerShdw>
              </a:effectLst>
            </a:endParaRPr>
          </a:p>
        </p:txBody>
      </p:sp>
      <p:pic>
        <p:nvPicPr>
          <p:cNvPr id="5" name="Picture 4">
            <a:extLst>
              <a:ext uri="{FF2B5EF4-FFF2-40B4-BE49-F238E27FC236}">
                <a16:creationId xmlns:a16="http://schemas.microsoft.com/office/drawing/2014/main" id="{C7F9DFF0-BC38-4835-9783-F62E93271E3A}"/>
              </a:ext>
            </a:extLst>
          </p:cNvPr>
          <p:cNvPicPr>
            <a:picLocks noChangeAspect="1"/>
          </p:cNvPicPr>
          <p:nvPr/>
        </p:nvPicPr>
        <p:blipFill rotWithShape="1">
          <a:blip r:embed="rId2"/>
          <a:srcRect l="26850" t="41290" r="58300" b="24934"/>
          <a:stretch/>
        </p:blipFill>
        <p:spPr>
          <a:xfrm>
            <a:off x="4160520" y="3789724"/>
            <a:ext cx="2642616" cy="2965623"/>
          </a:xfrm>
          <a:prstGeom prst="rect">
            <a:avLst/>
          </a:prstGeom>
        </p:spPr>
      </p:pic>
      <p:sp>
        <p:nvSpPr>
          <p:cNvPr id="6" name="Rectangle 5">
            <a:extLst>
              <a:ext uri="{FF2B5EF4-FFF2-40B4-BE49-F238E27FC236}">
                <a16:creationId xmlns:a16="http://schemas.microsoft.com/office/drawing/2014/main" id="{13E76209-1B91-418E-9483-45994773203F}"/>
              </a:ext>
            </a:extLst>
          </p:cNvPr>
          <p:cNvSpPr/>
          <p:nvPr/>
        </p:nvSpPr>
        <p:spPr>
          <a:xfrm>
            <a:off x="4178808" y="4656337"/>
            <a:ext cx="374904" cy="1232399"/>
          </a:xfrm>
          <a:prstGeom prst="rect">
            <a:avLst/>
          </a:prstGeom>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pic>
        <p:nvPicPr>
          <p:cNvPr id="7" name="Picture 6">
            <a:extLst>
              <a:ext uri="{FF2B5EF4-FFF2-40B4-BE49-F238E27FC236}">
                <a16:creationId xmlns:a16="http://schemas.microsoft.com/office/drawing/2014/main" id="{2C184CDD-8142-43D3-980A-71D409827EFE}"/>
              </a:ext>
            </a:extLst>
          </p:cNvPr>
          <p:cNvPicPr>
            <a:picLocks noChangeAspect="1"/>
          </p:cNvPicPr>
          <p:nvPr/>
        </p:nvPicPr>
        <p:blipFill rotWithShape="1">
          <a:blip r:embed="rId2"/>
          <a:srcRect l="16713" t="44479" r="77800" b="43734"/>
          <a:stretch/>
        </p:blipFill>
        <p:spPr>
          <a:xfrm>
            <a:off x="1748900" y="3789724"/>
            <a:ext cx="1597982" cy="1705554"/>
          </a:xfrm>
          <a:prstGeom prst="rect">
            <a:avLst/>
          </a:prstGeom>
        </p:spPr>
      </p:pic>
    </p:spTree>
    <p:extLst>
      <p:ext uri="{BB962C8B-B14F-4D97-AF65-F5344CB8AC3E}">
        <p14:creationId xmlns:p14="http://schemas.microsoft.com/office/powerpoint/2010/main" val="15483165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6E6ACC-6CE3-4879-8697-FD9D3603D681}"/>
              </a:ext>
            </a:extLst>
          </p:cNvPr>
          <p:cNvSpPr>
            <a:spLocks noGrp="1"/>
          </p:cNvSpPr>
          <p:nvPr>
            <p:ph type="title"/>
          </p:nvPr>
        </p:nvSpPr>
        <p:spPr>
          <a:xfrm>
            <a:off x="69062" y="150877"/>
            <a:ext cx="9404723" cy="1400530"/>
          </a:xfrm>
        </p:spPr>
        <p:txBody>
          <a:bodyPr/>
          <a:lstStyle/>
          <a:p>
            <a:r>
              <a:rPr lang="en-IN" b="1" dirty="0"/>
              <a:t>2. b. </a:t>
            </a:r>
            <a:r>
              <a:rPr lang="en-IN" b="1" dirty="0" err="1"/>
              <a:t>ReL</a:t>
            </a:r>
            <a:r>
              <a:rPr lang="en-IN" b="1" dirty="0"/>
              <a:t> U  (Rectified Linear Unit)</a:t>
            </a:r>
          </a:p>
        </p:txBody>
      </p:sp>
      <p:sp>
        <p:nvSpPr>
          <p:cNvPr id="4" name="Rectangle 3">
            <a:extLst>
              <a:ext uri="{FF2B5EF4-FFF2-40B4-BE49-F238E27FC236}">
                <a16:creationId xmlns:a16="http://schemas.microsoft.com/office/drawing/2014/main" id="{49DEAE7C-603A-4BF0-B807-EC968442554C}"/>
              </a:ext>
            </a:extLst>
          </p:cNvPr>
          <p:cNvSpPr/>
          <p:nvPr/>
        </p:nvSpPr>
        <p:spPr>
          <a:xfrm>
            <a:off x="85344" y="1431143"/>
            <a:ext cx="12106656" cy="2677656"/>
          </a:xfrm>
          <a:prstGeom prst="rect">
            <a:avLst/>
          </a:prstGeom>
          <a:noFill/>
        </p:spPr>
        <p:txBody>
          <a:bodyPr wrap="square" lIns="91440" tIns="45720" rIns="91440" bIns="45720">
            <a:spAutoFit/>
          </a:bodyPr>
          <a:lstStyle/>
          <a:p>
            <a:pPr marL="685800" indent="-685800">
              <a:buFont typeface="Arial" panose="020B0604020202020204" pitchFamily="34" charset="0"/>
              <a:buChar char="•"/>
            </a:pPr>
            <a:r>
              <a:rPr lang="en-US" sz="2800" b="0" cap="none" spc="0" dirty="0" err="1">
                <a:ln w="0"/>
                <a:solidFill>
                  <a:schemeClr val="tx1"/>
                </a:solidFill>
                <a:effectLst>
                  <a:outerShdw blurRad="38100" dist="19050" dir="2700000" algn="tl" rotWithShape="0">
                    <a:schemeClr val="dk1">
                      <a:alpha val="40000"/>
                    </a:schemeClr>
                  </a:outerShdw>
                </a:effectLst>
              </a:rPr>
              <a:t>ReL</a:t>
            </a:r>
            <a:r>
              <a:rPr lang="en-US" sz="2800" b="0" cap="none" spc="0" dirty="0">
                <a:ln w="0"/>
                <a:solidFill>
                  <a:schemeClr val="tx1"/>
                </a:solidFill>
                <a:effectLst>
                  <a:outerShdw blurRad="38100" dist="19050" dir="2700000" algn="tl" rotWithShape="0">
                    <a:schemeClr val="dk1">
                      <a:alpha val="40000"/>
                    </a:schemeClr>
                  </a:outerShdw>
                </a:effectLst>
              </a:rPr>
              <a:t> U activation function is applied to the convolutional layer to get a rectified feature map of the image.</a:t>
            </a:r>
          </a:p>
          <a:p>
            <a:endParaRPr lang="en-US" sz="2800" b="0" cap="none" spc="0" dirty="0">
              <a:ln w="0"/>
              <a:solidFill>
                <a:schemeClr val="tx1"/>
              </a:solidFill>
              <a:effectLst>
                <a:outerShdw blurRad="38100" dist="19050" dir="2700000" algn="tl" rotWithShape="0">
                  <a:schemeClr val="dk1">
                    <a:alpha val="40000"/>
                  </a:schemeClr>
                </a:outerShdw>
              </a:effectLst>
            </a:endParaRPr>
          </a:p>
          <a:p>
            <a:pPr marL="685800" indent="-685800">
              <a:buFont typeface="Arial" panose="020B0604020202020204" pitchFamily="34" charset="0"/>
              <a:buChar char="•"/>
            </a:pPr>
            <a:r>
              <a:rPr lang="en-IN" sz="2800" dirty="0"/>
              <a:t>The </a:t>
            </a:r>
            <a:r>
              <a:rPr lang="en-IN" sz="2800" b="1" dirty="0"/>
              <a:t>rectifier</a:t>
            </a:r>
            <a:r>
              <a:rPr lang="en-IN" sz="2800" dirty="0"/>
              <a:t> is an Activation function defined as the positive part of its argument:</a:t>
            </a:r>
          </a:p>
          <a:p>
            <a:r>
              <a:rPr lang="en-IN" sz="2800" dirty="0"/>
              <a:t>       where </a:t>
            </a:r>
            <a:r>
              <a:rPr lang="en-IN" sz="2800" i="1" dirty="0"/>
              <a:t>x</a:t>
            </a:r>
            <a:r>
              <a:rPr lang="en-IN" sz="2800" dirty="0"/>
              <a:t> is the input to a neuron.</a:t>
            </a:r>
          </a:p>
        </p:txBody>
      </p:sp>
      <p:pic>
        <p:nvPicPr>
          <p:cNvPr id="5" name="Picture 4">
            <a:extLst>
              <a:ext uri="{FF2B5EF4-FFF2-40B4-BE49-F238E27FC236}">
                <a16:creationId xmlns:a16="http://schemas.microsoft.com/office/drawing/2014/main" id="{D5FE2BB6-4722-45D6-BE4F-784C520CFDF3}"/>
              </a:ext>
            </a:extLst>
          </p:cNvPr>
          <p:cNvPicPr>
            <a:picLocks noChangeAspect="1"/>
          </p:cNvPicPr>
          <p:nvPr/>
        </p:nvPicPr>
        <p:blipFill rotWithShape="1">
          <a:blip r:embed="rId2"/>
          <a:srcRect l="29563" t="41289" r="58350" b="24531"/>
          <a:stretch/>
        </p:blipFill>
        <p:spPr>
          <a:xfrm>
            <a:off x="3648723" y="4108799"/>
            <a:ext cx="2672178" cy="2749201"/>
          </a:xfrm>
          <a:prstGeom prst="rect">
            <a:avLst/>
          </a:prstGeom>
        </p:spPr>
      </p:pic>
      <p:pic>
        <p:nvPicPr>
          <p:cNvPr id="12" name="Picture 11">
            <a:extLst>
              <a:ext uri="{FF2B5EF4-FFF2-40B4-BE49-F238E27FC236}">
                <a16:creationId xmlns:a16="http://schemas.microsoft.com/office/drawing/2014/main" id="{7E584740-E6A0-4A9C-9174-C276A783B3A7}"/>
              </a:ext>
            </a:extLst>
          </p:cNvPr>
          <p:cNvPicPr>
            <a:picLocks noChangeAspect="1"/>
          </p:cNvPicPr>
          <p:nvPr/>
        </p:nvPicPr>
        <p:blipFill>
          <a:blip r:embed="rId3"/>
          <a:stretch>
            <a:fillRect/>
          </a:stretch>
        </p:blipFill>
        <p:spPr>
          <a:xfrm>
            <a:off x="3648723" y="3252787"/>
            <a:ext cx="2085975" cy="352425"/>
          </a:xfrm>
          <a:prstGeom prst="rect">
            <a:avLst/>
          </a:prstGeom>
        </p:spPr>
      </p:pic>
    </p:spTree>
    <p:extLst>
      <p:ext uri="{BB962C8B-B14F-4D97-AF65-F5344CB8AC3E}">
        <p14:creationId xmlns:p14="http://schemas.microsoft.com/office/powerpoint/2010/main" val="40765819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42442F-6EEE-45FA-9385-FC66A7EFA5C4}"/>
              </a:ext>
            </a:extLst>
          </p:cNvPr>
          <p:cNvSpPr>
            <a:spLocks noGrp="1"/>
          </p:cNvSpPr>
          <p:nvPr>
            <p:ph type="title"/>
          </p:nvPr>
        </p:nvSpPr>
        <p:spPr>
          <a:xfrm>
            <a:off x="95696" y="150877"/>
            <a:ext cx="9404723" cy="807911"/>
          </a:xfrm>
        </p:spPr>
        <p:txBody>
          <a:bodyPr/>
          <a:lstStyle/>
          <a:p>
            <a:r>
              <a:rPr lang="en-IN" b="1" dirty="0"/>
              <a:t>2. c. Pooling </a:t>
            </a:r>
            <a:br>
              <a:rPr lang="en-IN" dirty="0"/>
            </a:br>
            <a:br>
              <a:rPr lang="en-IN" dirty="0"/>
            </a:br>
            <a:endParaRPr lang="en-IN" dirty="0"/>
          </a:p>
        </p:txBody>
      </p:sp>
      <p:sp>
        <p:nvSpPr>
          <p:cNvPr id="5" name="Rectangle 4">
            <a:extLst>
              <a:ext uri="{FF2B5EF4-FFF2-40B4-BE49-F238E27FC236}">
                <a16:creationId xmlns:a16="http://schemas.microsoft.com/office/drawing/2014/main" id="{B3B3F4F9-221C-4E60-9D09-AB5E5181EBC5}"/>
              </a:ext>
            </a:extLst>
          </p:cNvPr>
          <p:cNvSpPr/>
          <p:nvPr/>
        </p:nvSpPr>
        <p:spPr>
          <a:xfrm>
            <a:off x="42672" y="1067158"/>
            <a:ext cx="12106656" cy="3108543"/>
          </a:xfrm>
          <a:prstGeom prst="rect">
            <a:avLst/>
          </a:prstGeom>
          <a:noFill/>
        </p:spPr>
        <p:txBody>
          <a:bodyPr wrap="square" lIns="91440" tIns="45720" rIns="91440" bIns="45720">
            <a:spAutoFit/>
          </a:bodyPr>
          <a:lstStyle/>
          <a:p>
            <a:pPr marL="685800" indent="-685800">
              <a:buFont typeface="Arial" panose="020B0604020202020204" pitchFamily="34" charset="0"/>
              <a:buChar char="•"/>
            </a:pPr>
            <a:r>
              <a:rPr lang="en-US" sz="2400" dirty="0">
                <a:ln w="0"/>
                <a:effectLst>
                  <a:outerShdw blurRad="38100" dist="19050" dir="2700000" algn="tl" rotWithShape="0">
                    <a:schemeClr val="dk1">
                      <a:alpha val="40000"/>
                    </a:schemeClr>
                  </a:outerShdw>
                </a:effectLst>
              </a:rPr>
              <a:t>Pooling layer also uses multiple filters to detect edges, corners, eyes, feathers, beak, ears, paws etc.</a:t>
            </a:r>
            <a:endParaRPr lang="en-US" sz="2400" b="0" cap="none" spc="0" dirty="0">
              <a:ln w="0"/>
              <a:solidFill>
                <a:schemeClr val="tx1"/>
              </a:solidFill>
              <a:effectLst>
                <a:outerShdw blurRad="38100" dist="19050" dir="2700000" algn="tl" rotWithShape="0">
                  <a:schemeClr val="dk1">
                    <a:alpha val="40000"/>
                  </a:schemeClr>
                </a:outerShdw>
              </a:effectLst>
            </a:endParaRPr>
          </a:p>
          <a:p>
            <a:pPr marL="685800" indent="-685800">
              <a:buFont typeface="Arial" panose="020B0604020202020204" pitchFamily="34" charset="0"/>
              <a:buChar char="•"/>
            </a:pPr>
            <a:r>
              <a:rPr lang="en-IN" sz="2400" dirty="0"/>
              <a:t>This layer is periodically inserted in the </a:t>
            </a:r>
            <a:r>
              <a:rPr lang="en-IN" sz="2400" dirty="0" err="1"/>
              <a:t>covnets</a:t>
            </a:r>
            <a:r>
              <a:rPr lang="en-IN" sz="2400" dirty="0"/>
              <a:t> and its main function is to reduce the size of volume which makes the computation fast reduces memory and also prevents from overfitting. </a:t>
            </a:r>
          </a:p>
          <a:p>
            <a:pPr marL="685800" indent="-685800">
              <a:buFont typeface="Arial" panose="020B0604020202020204" pitchFamily="34" charset="0"/>
              <a:buChar char="•"/>
            </a:pPr>
            <a:r>
              <a:rPr lang="en-IN" sz="2400" dirty="0"/>
              <a:t>Pooling is to pulling information together onto what a lot in to closer view. Reducing like mapping and reducing. </a:t>
            </a:r>
          </a:p>
          <a:p>
            <a:endParaRPr lang="en-US" sz="2800" cap="none" spc="0" dirty="0">
              <a:ln w="0"/>
              <a:solidFill>
                <a:schemeClr val="tx1"/>
              </a:solidFill>
              <a:effectLst>
                <a:outerShdw blurRad="38100" dist="19050" dir="2700000" algn="tl" rotWithShape="0">
                  <a:schemeClr val="dk1">
                    <a:alpha val="40000"/>
                  </a:schemeClr>
                </a:outerShdw>
              </a:effectLst>
            </a:endParaRPr>
          </a:p>
        </p:txBody>
      </p:sp>
      <p:pic>
        <p:nvPicPr>
          <p:cNvPr id="7" name="Picture 6">
            <a:extLst>
              <a:ext uri="{FF2B5EF4-FFF2-40B4-BE49-F238E27FC236}">
                <a16:creationId xmlns:a16="http://schemas.microsoft.com/office/drawing/2014/main" id="{6605A787-EE43-43C4-9925-B8596442EED7}"/>
              </a:ext>
            </a:extLst>
          </p:cNvPr>
          <p:cNvPicPr>
            <a:picLocks noChangeAspect="1"/>
          </p:cNvPicPr>
          <p:nvPr/>
        </p:nvPicPr>
        <p:blipFill rotWithShape="1">
          <a:blip r:embed="rId2"/>
          <a:srcRect l="29126" t="40906" r="54636" b="24966"/>
          <a:stretch/>
        </p:blipFill>
        <p:spPr>
          <a:xfrm>
            <a:off x="3639845" y="4091370"/>
            <a:ext cx="3045039" cy="2691170"/>
          </a:xfrm>
          <a:prstGeom prst="rect">
            <a:avLst/>
          </a:prstGeom>
        </p:spPr>
      </p:pic>
      <p:sp>
        <p:nvSpPr>
          <p:cNvPr id="8" name="Rectangle 7">
            <a:extLst>
              <a:ext uri="{FF2B5EF4-FFF2-40B4-BE49-F238E27FC236}">
                <a16:creationId xmlns:a16="http://schemas.microsoft.com/office/drawing/2014/main" id="{6EEB90D4-349E-4D92-A31A-B6172198049C}"/>
              </a:ext>
            </a:extLst>
          </p:cNvPr>
          <p:cNvSpPr/>
          <p:nvPr/>
        </p:nvSpPr>
        <p:spPr>
          <a:xfrm>
            <a:off x="5989852" y="4984810"/>
            <a:ext cx="695031" cy="1232399"/>
          </a:xfrm>
          <a:prstGeom prst="rect">
            <a:avLst/>
          </a:prstGeom>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Tree>
    <p:extLst>
      <p:ext uri="{BB962C8B-B14F-4D97-AF65-F5344CB8AC3E}">
        <p14:creationId xmlns:p14="http://schemas.microsoft.com/office/powerpoint/2010/main" val="23909992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6DDD94-7ABA-4180-837D-F3D3AB3DF640}"/>
              </a:ext>
            </a:extLst>
          </p:cNvPr>
          <p:cNvSpPr>
            <a:spLocks noGrp="1"/>
          </p:cNvSpPr>
          <p:nvPr>
            <p:ph type="title"/>
          </p:nvPr>
        </p:nvSpPr>
        <p:spPr>
          <a:xfrm>
            <a:off x="0" y="88734"/>
            <a:ext cx="10724224" cy="1400530"/>
          </a:xfrm>
        </p:spPr>
        <p:txBody>
          <a:bodyPr/>
          <a:lstStyle/>
          <a:p>
            <a:r>
              <a:rPr lang="en-IN" b="1" dirty="0"/>
              <a:t>3. Output Layer (Fully Connected Layer)</a:t>
            </a:r>
          </a:p>
        </p:txBody>
      </p:sp>
      <p:sp>
        <p:nvSpPr>
          <p:cNvPr id="4" name="Rectangle 3">
            <a:extLst>
              <a:ext uri="{FF2B5EF4-FFF2-40B4-BE49-F238E27FC236}">
                <a16:creationId xmlns:a16="http://schemas.microsoft.com/office/drawing/2014/main" id="{92758535-A317-44D2-9E0E-D2052DEF7432}"/>
              </a:ext>
            </a:extLst>
          </p:cNvPr>
          <p:cNvSpPr/>
          <p:nvPr/>
        </p:nvSpPr>
        <p:spPr>
          <a:xfrm>
            <a:off x="42672" y="1067158"/>
            <a:ext cx="12106656" cy="3539430"/>
          </a:xfrm>
          <a:prstGeom prst="rect">
            <a:avLst/>
          </a:prstGeom>
          <a:noFill/>
        </p:spPr>
        <p:txBody>
          <a:bodyPr wrap="square" lIns="91440" tIns="45720" rIns="91440" bIns="45720">
            <a:spAutoFit/>
          </a:bodyPr>
          <a:lstStyle/>
          <a:p>
            <a:pPr marL="457200" indent="-457200">
              <a:buFont typeface="Arial" panose="020B0604020202020204" pitchFamily="34" charset="0"/>
              <a:buChar char="•"/>
            </a:pPr>
            <a:r>
              <a:rPr lang="en-US" sz="2800" cap="none" spc="0" dirty="0">
                <a:ln w="0"/>
                <a:solidFill>
                  <a:schemeClr val="tx1"/>
                </a:solidFill>
                <a:effectLst>
                  <a:outerShdw blurRad="38100" dist="19050" dir="2700000" algn="tl" rotWithShape="0">
                    <a:schemeClr val="dk1">
                      <a:alpha val="40000"/>
                    </a:schemeClr>
                  </a:outerShdw>
                </a:effectLst>
              </a:rPr>
              <a:t>Fully Connected layer identifies the object in the image.</a:t>
            </a:r>
          </a:p>
          <a:p>
            <a:endParaRPr lang="en-US" sz="2800" cap="none" spc="0" dirty="0">
              <a:ln w="0"/>
              <a:solidFill>
                <a:schemeClr val="tx1"/>
              </a:solidFill>
              <a:effectLst>
                <a:outerShdw blurRad="38100" dist="19050" dir="2700000" algn="tl" rotWithShape="0">
                  <a:schemeClr val="dk1">
                    <a:alpha val="40000"/>
                  </a:schemeClr>
                </a:outerShdw>
              </a:effectLst>
            </a:endParaRPr>
          </a:p>
          <a:p>
            <a:pPr marL="457200" indent="-457200">
              <a:buFont typeface="Arial" panose="020B0604020202020204" pitchFamily="34" charset="0"/>
              <a:buChar char="•"/>
            </a:pPr>
            <a:r>
              <a:rPr lang="en-IN" sz="2800" dirty="0"/>
              <a:t>At the output of the hidden layers we have moved from high resolution, low level </a:t>
            </a:r>
            <a:r>
              <a:rPr lang="en-IN" sz="2800" i="1" dirty="0"/>
              <a:t>data</a:t>
            </a:r>
            <a:r>
              <a:rPr lang="en-IN" sz="2800" dirty="0"/>
              <a:t> about the pixels to representations of </a:t>
            </a:r>
            <a:r>
              <a:rPr lang="en-IN" sz="2800" i="1" dirty="0"/>
              <a:t>objects</a:t>
            </a:r>
            <a:r>
              <a:rPr lang="en-IN" sz="2800" dirty="0"/>
              <a:t> within the image.  The purpose of these final, fully connected layers is to make classifications regarding these objects – in other words, we bolt a standard neural network classifier onto the end of a trained object detector. </a:t>
            </a:r>
            <a:r>
              <a:rPr lang="en-US" sz="2800" cap="none" spc="0" dirty="0">
                <a:ln w="0"/>
                <a:solidFill>
                  <a:schemeClr val="tx1"/>
                </a:solidFill>
                <a:effectLst>
                  <a:outerShdw blurRad="38100" dist="19050" dir="2700000" algn="tl" rotWithShape="0">
                    <a:schemeClr val="dk1">
                      <a:alpha val="40000"/>
                    </a:schemeClr>
                  </a:outerShdw>
                </a:effectLst>
              </a:rPr>
              <a:t> </a:t>
            </a:r>
          </a:p>
        </p:txBody>
      </p:sp>
      <p:pic>
        <p:nvPicPr>
          <p:cNvPr id="5" name="Picture 4">
            <a:extLst>
              <a:ext uri="{FF2B5EF4-FFF2-40B4-BE49-F238E27FC236}">
                <a16:creationId xmlns:a16="http://schemas.microsoft.com/office/drawing/2014/main" id="{6243A7A5-6B23-4835-80BE-AED5850FC1C2}"/>
              </a:ext>
            </a:extLst>
          </p:cNvPr>
          <p:cNvPicPr>
            <a:picLocks noChangeAspect="1"/>
          </p:cNvPicPr>
          <p:nvPr/>
        </p:nvPicPr>
        <p:blipFill rotWithShape="1">
          <a:blip r:embed="rId2"/>
          <a:srcRect l="42888" t="50000" r="46772" b="29578"/>
          <a:stretch/>
        </p:blipFill>
        <p:spPr>
          <a:xfrm>
            <a:off x="3826276" y="4634186"/>
            <a:ext cx="2269724" cy="2135080"/>
          </a:xfrm>
          <a:prstGeom prst="rect">
            <a:avLst/>
          </a:prstGeom>
        </p:spPr>
      </p:pic>
      <p:pic>
        <p:nvPicPr>
          <p:cNvPr id="6" name="Picture 5">
            <a:extLst>
              <a:ext uri="{FF2B5EF4-FFF2-40B4-BE49-F238E27FC236}">
                <a16:creationId xmlns:a16="http://schemas.microsoft.com/office/drawing/2014/main" id="{48E8D6DE-3349-4182-8FD5-5FC810A10FE9}"/>
              </a:ext>
            </a:extLst>
          </p:cNvPr>
          <p:cNvPicPr>
            <a:picLocks noChangeAspect="1"/>
          </p:cNvPicPr>
          <p:nvPr/>
        </p:nvPicPr>
        <p:blipFill rotWithShape="1">
          <a:blip r:embed="rId3"/>
          <a:srcRect l="76602" t="57217" r="11689" b="22361"/>
          <a:stretch/>
        </p:blipFill>
        <p:spPr>
          <a:xfrm>
            <a:off x="4500979" y="4722919"/>
            <a:ext cx="1427588" cy="1748901"/>
          </a:xfrm>
          <a:prstGeom prst="rect">
            <a:avLst/>
          </a:prstGeom>
        </p:spPr>
      </p:pic>
    </p:spTree>
    <p:extLst>
      <p:ext uri="{BB962C8B-B14F-4D97-AF65-F5344CB8AC3E}">
        <p14:creationId xmlns:p14="http://schemas.microsoft.com/office/powerpoint/2010/main" val="7261094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7A5ACD-62E2-4232-8691-18641FBCD28C}"/>
              </a:ext>
            </a:extLst>
          </p:cNvPr>
          <p:cNvSpPr>
            <a:spLocks noGrp="1"/>
          </p:cNvSpPr>
          <p:nvPr>
            <p:ph type="title"/>
          </p:nvPr>
        </p:nvSpPr>
        <p:spPr>
          <a:xfrm>
            <a:off x="86818" y="106489"/>
            <a:ext cx="10823838" cy="941076"/>
          </a:xfrm>
        </p:spPr>
        <p:txBody>
          <a:bodyPr/>
          <a:lstStyle/>
          <a:p>
            <a:r>
              <a:rPr lang="en-IN" sz="3200" b="1" dirty="0"/>
              <a:t>How Layers in Convolutional Neural Network Work ?</a:t>
            </a:r>
          </a:p>
        </p:txBody>
      </p:sp>
      <p:pic>
        <p:nvPicPr>
          <p:cNvPr id="4" name="Picture 3">
            <a:extLst>
              <a:ext uri="{FF2B5EF4-FFF2-40B4-BE49-F238E27FC236}">
                <a16:creationId xmlns:a16="http://schemas.microsoft.com/office/drawing/2014/main" id="{48E72583-312F-4E60-ABE2-DF287286A20B}"/>
              </a:ext>
            </a:extLst>
          </p:cNvPr>
          <p:cNvPicPr>
            <a:picLocks noChangeAspect="1"/>
          </p:cNvPicPr>
          <p:nvPr/>
        </p:nvPicPr>
        <p:blipFill rotWithShape="1">
          <a:blip r:embed="rId2"/>
          <a:srcRect l="1893" t="36504" r="37670" b="27120"/>
          <a:stretch/>
        </p:blipFill>
        <p:spPr>
          <a:xfrm>
            <a:off x="1165993" y="1249443"/>
            <a:ext cx="9860014" cy="5511212"/>
          </a:xfrm>
          <a:prstGeom prst="rect">
            <a:avLst/>
          </a:prstGeom>
        </p:spPr>
      </p:pic>
    </p:spTree>
    <p:extLst>
      <p:ext uri="{BB962C8B-B14F-4D97-AF65-F5344CB8AC3E}">
        <p14:creationId xmlns:p14="http://schemas.microsoft.com/office/powerpoint/2010/main" val="32348096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7ECB0C-CEAA-4381-8E33-2397301CB192}"/>
              </a:ext>
            </a:extLst>
          </p:cNvPr>
          <p:cNvSpPr>
            <a:spLocks noGrp="1"/>
          </p:cNvSpPr>
          <p:nvPr>
            <p:ph type="title"/>
          </p:nvPr>
        </p:nvSpPr>
        <p:spPr>
          <a:xfrm>
            <a:off x="0" y="124244"/>
            <a:ext cx="9404723" cy="1400530"/>
          </a:xfrm>
        </p:spPr>
        <p:txBody>
          <a:bodyPr/>
          <a:lstStyle/>
          <a:p>
            <a:r>
              <a:rPr lang="en-IN" b="1" dirty="0"/>
              <a:t>How Convolutional Layer works?</a:t>
            </a:r>
          </a:p>
        </p:txBody>
      </p:sp>
      <p:sp>
        <p:nvSpPr>
          <p:cNvPr id="4" name="Rectangle 3">
            <a:extLst>
              <a:ext uri="{FF2B5EF4-FFF2-40B4-BE49-F238E27FC236}">
                <a16:creationId xmlns:a16="http://schemas.microsoft.com/office/drawing/2014/main" id="{4A1FE81B-7AA2-4601-808A-80C9ECF840F4}"/>
              </a:ext>
            </a:extLst>
          </p:cNvPr>
          <p:cNvSpPr/>
          <p:nvPr/>
        </p:nvSpPr>
        <p:spPr>
          <a:xfrm>
            <a:off x="74676" y="1280161"/>
            <a:ext cx="12042648" cy="3108543"/>
          </a:xfrm>
          <a:prstGeom prst="rect">
            <a:avLst/>
          </a:prstGeom>
          <a:noFill/>
        </p:spPr>
        <p:txBody>
          <a:bodyPr wrap="square" lIns="91440" tIns="45720" rIns="91440" bIns="45720">
            <a:spAutoFit/>
          </a:bodyPr>
          <a:lstStyle/>
          <a:p>
            <a:pPr marL="457200" indent="-457200">
              <a:buFont typeface="Arial" panose="020B0604020202020204" pitchFamily="34" charset="0"/>
              <a:buChar char="•"/>
            </a:pPr>
            <a:r>
              <a:rPr lang="en-US" sz="2800" b="0" cap="none" spc="0" dirty="0">
                <a:ln w="0"/>
                <a:solidFill>
                  <a:schemeClr val="tx1"/>
                </a:solidFill>
                <a:effectLst>
                  <a:outerShdw blurRad="38100" dist="19050" dir="2700000" algn="tl" rotWithShape="0">
                    <a:schemeClr val="dk1">
                      <a:alpha val="40000"/>
                    </a:schemeClr>
                  </a:outerShdw>
                </a:effectLst>
              </a:rPr>
              <a:t>A convolutional layer has a number of filters that perform convolutional operations.</a:t>
            </a:r>
          </a:p>
          <a:p>
            <a:endParaRPr lang="en-US" sz="2800" dirty="0">
              <a:ln w="0"/>
              <a:effectLst>
                <a:outerShdw blurRad="38100" dist="19050" dir="2700000" algn="tl" rotWithShape="0">
                  <a:schemeClr val="dk1">
                    <a:alpha val="40000"/>
                  </a:schemeClr>
                </a:outerShdw>
              </a:effectLst>
            </a:endParaRPr>
          </a:p>
          <a:p>
            <a:pPr marL="457200" indent="-457200">
              <a:buFont typeface="Arial" panose="020B0604020202020204" pitchFamily="34" charset="0"/>
              <a:buChar char="•"/>
            </a:pPr>
            <a:r>
              <a:rPr lang="en-IN" sz="2800" dirty="0"/>
              <a:t>Once the feature maps are extracted next it is pass to </a:t>
            </a:r>
            <a:r>
              <a:rPr lang="en-IN" sz="2800" dirty="0" err="1"/>
              <a:t>ReL</a:t>
            </a:r>
            <a:r>
              <a:rPr lang="en-IN" sz="2800" dirty="0"/>
              <a:t> U Layer.</a:t>
            </a:r>
          </a:p>
          <a:p>
            <a:endParaRPr lang="en-US" sz="2800" b="0" cap="none" spc="0" dirty="0">
              <a:ln w="0"/>
              <a:solidFill>
                <a:schemeClr val="tx1"/>
              </a:solidFill>
              <a:effectLst>
                <a:outerShdw blurRad="38100" dist="19050" dir="2700000" algn="tl" rotWithShape="0">
                  <a:schemeClr val="dk1">
                    <a:alpha val="40000"/>
                  </a:schemeClr>
                </a:outerShdw>
              </a:effectLst>
            </a:endParaRPr>
          </a:p>
          <a:p>
            <a:r>
              <a:rPr lang="en-US" sz="2800" b="1" dirty="0">
                <a:ln w="0"/>
                <a:effectLst>
                  <a:outerShdw blurRad="38100" dist="19050" dir="2700000" algn="tl" rotWithShape="0">
                    <a:schemeClr val="dk1">
                      <a:alpha val="40000"/>
                    </a:schemeClr>
                  </a:outerShdw>
                </a:effectLst>
              </a:rPr>
              <a:t>Example: </a:t>
            </a:r>
          </a:p>
        </p:txBody>
      </p:sp>
      <p:graphicFrame>
        <p:nvGraphicFramePr>
          <p:cNvPr id="6" name="Table 5">
            <a:extLst>
              <a:ext uri="{FF2B5EF4-FFF2-40B4-BE49-F238E27FC236}">
                <a16:creationId xmlns:a16="http://schemas.microsoft.com/office/drawing/2014/main" id="{BD1F6638-7D84-4531-8E6F-5D7EC8C4C12A}"/>
              </a:ext>
            </a:extLst>
          </p:cNvPr>
          <p:cNvGraphicFramePr>
            <a:graphicFrameLocks noGrp="1"/>
          </p:cNvGraphicFramePr>
          <p:nvPr>
            <p:extLst>
              <p:ext uri="{D42A27DB-BD31-4B8C-83A1-F6EECF244321}">
                <p14:modId xmlns:p14="http://schemas.microsoft.com/office/powerpoint/2010/main" val="3165008841"/>
              </p:ext>
            </p:extLst>
          </p:nvPr>
        </p:nvGraphicFramePr>
        <p:xfrm>
          <a:off x="496163" y="4388704"/>
          <a:ext cx="2903985" cy="1854200"/>
        </p:xfrm>
        <a:graphic>
          <a:graphicData uri="http://schemas.openxmlformats.org/drawingml/2006/table">
            <a:tbl>
              <a:tblPr firstRow="1" bandRow="1">
                <a:tableStyleId>{5940675A-B579-460E-94D1-54222C63F5DA}</a:tableStyleId>
              </a:tblPr>
              <a:tblGrid>
                <a:gridCol w="580797">
                  <a:extLst>
                    <a:ext uri="{9D8B030D-6E8A-4147-A177-3AD203B41FA5}">
                      <a16:colId xmlns:a16="http://schemas.microsoft.com/office/drawing/2014/main" val="1347808995"/>
                    </a:ext>
                  </a:extLst>
                </a:gridCol>
                <a:gridCol w="580797">
                  <a:extLst>
                    <a:ext uri="{9D8B030D-6E8A-4147-A177-3AD203B41FA5}">
                      <a16:colId xmlns:a16="http://schemas.microsoft.com/office/drawing/2014/main" val="2615720725"/>
                    </a:ext>
                  </a:extLst>
                </a:gridCol>
                <a:gridCol w="580797">
                  <a:extLst>
                    <a:ext uri="{9D8B030D-6E8A-4147-A177-3AD203B41FA5}">
                      <a16:colId xmlns:a16="http://schemas.microsoft.com/office/drawing/2014/main" val="4083710181"/>
                    </a:ext>
                  </a:extLst>
                </a:gridCol>
                <a:gridCol w="580797">
                  <a:extLst>
                    <a:ext uri="{9D8B030D-6E8A-4147-A177-3AD203B41FA5}">
                      <a16:colId xmlns:a16="http://schemas.microsoft.com/office/drawing/2014/main" val="3455224445"/>
                    </a:ext>
                  </a:extLst>
                </a:gridCol>
                <a:gridCol w="580797">
                  <a:extLst>
                    <a:ext uri="{9D8B030D-6E8A-4147-A177-3AD203B41FA5}">
                      <a16:colId xmlns:a16="http://schemas.microsoft.com/office/drawing/2014/main" val="361439934"/>
                    </a:ext>
                  </a:extLst>
                </a:gridCol>
              </a:tblGrid>
              <a:tr h="370840">
                <a:tc>
                  <a:txBody>
                    <a:bodyPr/>
                    <a:lstStyle/>
                    <a:p>
                      <a:r>
                        <a:rPr lang="en-IN" dirty="0"/>
                        <a:t>1</a:t>
                      </a:r>
                    </a:p>
                  </a:txBody>
                  <a:tcPr/>
                </a:tc>
                <a:tc>
                  <a:txBody>
                    <a:bodyPr/>
                    <a:lstStyle/>
                    <a:p>
                      <a:r>
                        <a:rPr lang="en-IN" dirty="0"/>
                        <a:t>1</a:t>
                      </a:r>
                    </a:p>
                  </a:txBody>
                  <a:tcPr/>
                </a:tc>
                <a:tc>
                  <a:txBody>
                    <a:bodyPr/>
                    <a:lstStyle/>
                    <a:p>
                      <a:r>
                        <a:rPr lang="en-IN" dirty="0"/>
                        <a:t>1</a:t>
                      </a:r>
                    </a:p>
                  </a:txBody>
                  <a:tcPr/>
                </a:tc>
                <a:tc>
                  <a:txBody>
                    <a:bodyPr/>
                    <a:lstStyle/>
                    <a:p>
                      <a:r>
                        <a:rPr lang="en-IN" dirty="0"/>
                        <a:t>0</a:t>
                      </a:r>
                    </a:p>
                  </a:txBody>
                  <a:tcPr/>
                </a:tc>
                <a:tc>
                  <a:txBody>
                    <a:bodyPr/>
                    <a:lstStyle/>
                    <a:p>
                      <a:r>
                        <a:rPr lang="en-IN" dirty="0"/>
                        <a:t>0</a:t>
                      </a:r>
                    </a:p>
                  </a:txBody>
                  <a:tcPr/>
                </a:tc>
                <a:extLst>
                  <a:ext uri="{0D108BD9-81ED-4DB2-BD59-A6C34878D82A}">
                    <a16:rowId xmlns:a16="http://schemas.microsoft.com/office/drawing/2014/main" val="3674269208"/>
                  </a:ext>
                </a:extLst>
              </a:tr>
              <a:tr h="370840">
                <a:tc>
                  <a:txBody>
                    <a:bodyPr/>
                    <a:lstStyle/>
                    <a:p>
                      <a:r>
                        <a:rPr lang="en-IN" dirty="0"/>
                        <a:t>0</a:t>
                      </a:r>
                    </a:p>
                  </a:txBody>
                  <a:tcPr/>
                </a:tc>
                <a:tc>
                  <a:txBody>
                    <a:bodyPr/>
                    <a:lstStyle/>
                    <a:p>
                      <a:r>
                        <a:rPr lang="en-IN" dirty="0"/>
                        <a:t>1</a:t>
                      </a:r>
                    </a:p>
                  </a:txBody>
                  <a:tcPr/>
                </a:tc>
                <a:tc>
                  <a:txBody>
                    <a:bodyPr/>
                    <a:lstStyle/>
                    <a:p>
                      <a:r>
                        <a:rPr lang="en-IN" dirty="0"/>
                        <a:t>1</a:t>
                      </a:r>
                    </a:p>
                  </a:txBody>
                  <a:tcPr/>
                </a:tc>
                <a:tc>
                  <a:txBody>
                    <a:bodyPr/>
                    <a:lstStyle/>
                    <a:p>
                      <a:r>
                        <a:rPr lang="en-IN" dirty="0"/>
                        <a:t>1</a:t>
                      </a:r>
                    </a:p>
                  </a:txBody>
                  <a:tcPr/>
                </a:tc>
                <a:tc>
                  <a:txBody>
                    <a:bodyPr/>
                    <a:lstStyle/>
                    <a:p>
                      <a:r>
                        <a:rPr lang="en-IN" dirty="0"/>
                        <a:t>0</a:t>
                      </a:r>
                    </a:p>
                  </a:txBody>
                  <a:tcPr/>
                </a:tc>
                <a:extLst>
                  <a:ext uri="{0D108BD9-81ED-4DB2-BD59-A6C34878D82A}">
                    <a16:rowId xmlns:a16="http://schemas.microsoft.com/office/drawing/2014/main" val="426175890"/>
                  </a:ext>
                </a:extLst>
              </a:tr>
              <a:tr h="370840">
                <a:tc>
                  <a:txBody>
                    <a:bodyPr/>
                    <a:lstStyle/>
                    <a:p>
                      <a:r>
                        <a:rPr lang="en-IN" dirty="0"/>
                        <a:t>0</a:t>
                      </a:r>
                    </a:p>
                  </a:txBody>
                  <a:tcPr/>
                </a:tc>
                <a:tc>
                  <a:txBody>
                    <a:bodyPr/>
                    <a:lstStyle/>
                    <a:p>
                      <a:r>
                        <a:rPr lang="en-IN" dirty="0"/>
                        <a:t>0</a:t>
                      </a:r>
                    </a:p>
                  </a:txBody>
                  <a:tcPr/>
                </a:tc>
                <a:tc>
                  <a:txBody>
                    <a:bodyPr/>
                    <a:lstStyle/>
                    <a:p>
                      <a:r>
                        <a:rPr lang="en-IN" dirty="0"/>
                        <a:t>1</a:t>
                      </a:r>
                    </a:p>
                  </a:txBody>
                  <a:tcPr/>
                </a:tc>
                <a:tc>
                  <a:txBody>
                    <a:bodyPr/>
                    <a:lstStyle/>
                    <a:p>
                      <a:r>
                        <a:rPr lang="en-IN" dirty="0"/>
                        <a:t>1</a:t>
                      </a:r>
                    </a:p>
                  </a:txBody>
                  <a:tcPr/>
                </a:tc>
                <a:tc>
                  <a:txBody>
                    <a:bodyPr/>
                    <a:lstStyle/>
                    <a:p>
                      <a:r>
                        <a:rPr lang="en-IN" dirty="0"/>
                        <a:t>1</a:t>
                      </a:r>
                    </a:p>
                  </a:txBody>
                  <a:tcPr/>
                </a:tc>
                <a:extLst>
                  <a:ext uri="{0D108BD9-81ED-4DB2-BD59-A6C34878D82A}">
                    <a16:rowId xmlns:a16="http://schemas.microsoft.com/office/drawing/2014/main" val="3455372045"/>
                  </a:ext>
                </a:extLst>
              </a:tr>
              <a:tr h="370840">
                <a:tc>
                  <a:txBody>
                    <a:bodyPr/>
                    <a:lstStyle/>
                    <a:p>
                      <a:r>
                        <a:rPr lang="en-IN" dirty="0"/>
                        <a:t>0</a:t>
                      </a:r>
                    </a:p>
                  </a:txBody>
                  <a:tcPr/>
                </a:tc>
                <a:tc>
                  <a:txBody>
                    <a:bodyPr/>
                    <a:lstStyle/>
                    <a:p>
                      <a:r>
                        <a:rPr lang="en-IN" dirty="0"/>
                        <a:t>0</a:t>
                      </a:r>
                    </a:p>
                  </a:txBody>
                  <a:tcPr/>
                </a:tc>
                <a:tc>
                  <a:txBody>
                    <a:bodyPr/>
                    <a:lstStyle/>
                    <a:p>
                      <a:r>
                        <a:rPr lang="en-IN" dirty="0"/>
                        <a:t>1</a:t>
                      </a:r>
                    </a:p>
                  </a:txBody>
                  <a:tcPr/>
                </a:tc>
                <a:tc>
                  <a:txBody>
                    <a:bodyPr/>
                    <a:lstStyle/>
                    <a:p>
                      <a:r>
                        <a:rPr lang="en-IN" dirty="0"/>
                        <a:t>1</a:t>
                      </a:r>
                    </a:p>
                  </a:txBody>
                  <a:tcPr/>
                </a:tc>
                <a:tc>
                  <a:txBody>
                    <a:bodyPr/>
                    <a:lstStyle/>
                    <a:p>
                      <a:r>
                        <a:rPr lang="en-IN" dirty="0"/>
                        <a:t>0</a:t>
                      </a:r>
                    </a:p>
                  </a:txBody>
                  <a:tcPr/>
                </a:tc>
                <a:extLst>
                  <a:ext uri="{0D108BD9-81ED-4DB2-BD59-A6C34878D82A}">
                    <a16:rowId xmlns:a16="http://schemas.microsoft.com/office/drawing/2014/main" val="1148960603"/>
                  </a:ext>
                </a:extLst>
              </a:tr>
              <a:tr h="370840">
                <a:tc>
                  <a:txBody>
                    <a:bodyPr/>
                    <a:lstStyle/>
                    <a:p>
                      <a:r>
                        <a:rPr lang="en-IN" dirty="0"/>
                        <a:t>0</a:t>
                      </a:r>
                    </a:p>
                  </a:txBody>
                  <a:tcPr/>
                </a:tc>
                <a:tc>
                  <a:txBody>
                    <a:bodyPr/>
                    <a:lstStyle/>
                    <a:p>
                      <a:r>
                        <a:rPr lang="en-IN" dirty="0"/>
                        <a:t>1</a:t>
                      </a:r>
                    </a:p>
                  </a:txBody>
                  <a:tcPr/>
                </a:tc>
                <a:tc>
                  <a:txBody>
                    <a:bodyPr/>
                    <a:lstStyle/>
                    <a:p>
                      <a:r>
                        <a:rPr lang="en-IN" dirty="0"/>
                        <a:t>1</a:t>
                      </a:r>
                    </a:p>
                  </a:txBody>
                  <a:tcPr/>
                </a:tc>
                <a:tc>
                  <a:txBody>
                    <a:bodyPr/>
                    <a:lstStyle/>
                    <a:p>
                      <a:r>
                        <a:rPr lang="en-IN" dirty="0"/>
                        <a:t>0</a:t>
                      </a:r>
                    </a:p>
                  </a:txBody>
                  <a:tcPr/>
                </a:tc>
                <a:tc>
                  <a:txBody>
                    <a:bodyPr/>
                    <a:lstStyle/>
                    <a:p>
                      <a:r>
                        <a:rPr lang="en-IN" dirty="0"/>
                        <a:t>0</a:t>
                      </a:r>
                    </a:p>
                  </a:txBody>
                  <a:tcPr/>
                </a:tc>
                <a:extLst>
                  <a:ext uri="{0D108BD9-81ED-4DB2-BD59-A6C34878D82A}">
                    <a16:rowId xmlns:a16="http://schemas.microsoft.com/office/drawing/2014/main" val="1484370740"/>
                  </a:ext>
                </a:extLst>
              </a:tr>
            </a:tbl>
          </a:graphicData>
        </a:graphic>
      </p:graphicFrame>
      <p:sp>
        <p:nvSpPr>
          <p:cNvPr id="7" name="Arrow: Right 6">
            <a:extLst>
              <a:ext uri="{FF2B5EF4-FFF2-40B4-BE49-F238E27FC236}">
                <a16:creationId xmlns:a16="http://schemas.microsoft.com/office/drawing/2014/main" id="{D1123338-DC1C-4CE0-A803-DD77C4531476}"/>
              </a:ext>
            </a:extLst>
          </p:cNvPr>
          <p:cNvSpPr/>
          <p:nvPr/>
        </p:nvSpPr>
        <p:spPr>
          <a:xfrm>
            <a:off x="6391922" y="4891596"/>
            <a:ext cx="621437" cy="31959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Arrow: Left 7">
            <a:extLst>
              <a:ext uri="{FF2B5EF4-FFF2-40B4-BE49-F238E27FC236}">
                <a16:creationId xmlns:a16="http://schemas.microsoft.com/office/drawing/2014/main" id="{18C83469-C8EF-459F-BA25-C0A6D3D84A12}"/>
              </a:ext>
            </a:extLst>
          </p:cNvPr>
          <p:cNvSpPr/>
          <p:nvPr/>
        </p:nvSpPr>
        <p:spPr>
          <a:xfrm>
            <a:off x="3693111" y="4891596"/>
            <a:ext cx="656948" cy="319596"/>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aphicFrame>
        <p:nvGraphicFramePr>
          <p:cNvPr id="9" name="Table 8">
            <a:extLst>
              <a:ext uri="{FF2B5EF4-FFF2-40B4-BE49-F238E27FC236}">
                <a16:creationId xmlns:a16="http://schemas.microsoft.com/office/drawing/2014/main" id="{04D5B5AF-96E3-4CEB-BBA9-EE50AA6BBA05}"/>
              </a:ext>
            </a:extLst>
          </p:cNvPr>
          <p:cNvGraphicFramePr>
            <a:graphicFrameLocks noGrp="1"/>
          </p:cNvGraphicFramePr>
          <p:nvPr>
            <p:extLst>
              <p:ext uri="{D42A27DB-BD31-4B8C-83A1-F6EECF244321}">
                <p14:modId xmlns:p14="http://schemas.microsoft.com/office/powerpoint/2010/main" val="81268586"/>
              </p:ext>
            </p:extLst>
          </p:nvPr>
        </p:nvGraphicFramePr>
        <p:xfrm>
          <a:off x="4540434" y="4557191"/>
          <a:ext cx="1480788" cy="1308000"/>
        </p:xfrm>
        <a:graphic>
          <a:graphicData uri="http://schemas.openxmlformats.org/drawingml/2006/table">
            <a:tbl>
              <a:tblPr firstRow="1" bandRow="1">
                <a:tableStyleId>{5940675A-B579-460E-94D1-54222C63F5DA}</a:tableStyleId>
              </a:tblPr>
              <a:tblGrid>
                <a:gridCol w="553704">
                  <a:extLst>
                    <a:ext uri="{9D8B030D-6E8A-4147-A177-3AD203B41FA5}">
                      <a16:colId xmlns:a16="http://schemas.microsoft.com/office/drawing/2014/main" val="1545573831"/>
                    </a:ext>
                  </a:extLst>
                </a:gridCol>
                <a:gridCol w="373380">
                  <a:extLst>
                    <a:ext uri="{9D8B030D-6E8A-4147-A177-3AD203B41FA5}">
                      <a16:colId xmlns:a16="http://schemas.microsoft.com/office/drawing/2014/main" val="738483081"/>
                    </a:ext>
                  </a:extLst>
                </a:gridCol>
                <a:gridCol w="553704">
                  <a:extLst>
                    <a:ext uri="{9D8B030D-6E8A-4147-A177-3AD203B41FA5}">
                      <a16:colId xmlns:a16="http://schemas.microsoft.com/office/drawing/2014/main" val="592152107"/>
                    </a:ext>
                  </a:extLst>
                </a:gridCol>
              </a:tblGrid>
              <a:tr h="436000">
                <a:tc>
                  <a:txBody>
                    <a:bodyPr/>
                    <a:lstStyle/>
                    <a:p>
                      <a:r>
                        <a:rPr lang="en-IN" dirty="0"/>
                        <a:t>1</a:t>
                      </a:r>
                    </a:p>
                  </a:txBody>
                  <a:tcPr/>
                </a:tc>
                <a:tc>
                  <a:txBody>
                    <a:bodyPr/>
                    <a:lstStyle/>
                    <a:p>
                      <a:r>
                        <a:rPr lang="en-IN" dirty="0"/>
                        <a:t>0</a:t>
                      </a:r>
                    </a:p>
                  </a:txBody>
                  <a:tcPr/>
                </a:tc>
                <a:tc>
                  <a:txBody>
                    <a:bodyPr/>
                    <a:lstStyle/>
                    <a:p>
                      <a:r>
                        <a:rPr lang="en-IN" dirty="0"/>
                        <a:t>1</a:t>
                      </a:r>
                    </a:p>
                  </a:txBody>
                  <a:tcPr/>
                </a:tc>
                <a:extLst>
                  <a:ext uri="{0D108BD9-81ED-4DB2-BD59-A6C34878D82A}">
                    <a16:rowId xmlns:a16="http://schemas.microsoft.com/office/drawing/2014/main" val="4280281735"/>
                  </a:ext>
                </a:extLst>
              </a:tr>
              <a:tr h="436000">
                <a:tc>
                  <a:txBody>
                    <a:bodyPr/>
                    <a:lstStyle/>
                    <a:p>
                      <a:r>
                        <a:rPr lang="en-IN" dirty="0"/>
                        <a:t>0</a:t>
                      </a:r>
                    </a:p>
                  </a:txBody>
                  <a:tcPr/>
                </a:tc>
                <a:tc>
                  <a:txBody>
                    <a:bodyPr/>
                    <a:lstStyle/>
                    <a:p>
                      <a:r>
                        <a:rPr lang="en-IN" dirty="0"/>
                        <a:t>1</a:t>
                      </a:r>
                    </a:p>
                  </a:txBody>
                  <a:tcPr/>
                </a:tc>
                <a:tc>
                  <a:txBody>
                    <a:bodyPr/>
                    <a:lstStyle/>
                    <a:p>
                      <a:r>
                        <a:rPr lang="en-IN" dirty="0"/>
                        <a:t> 0</a:t>
                      </a:r>
                    </a:p>
                  </a:txBody>
                  <a:tcPr/>
                </a:tc>
                <a:extLst>
                  <a:ext uri="{0D108BD9-81ED-4DB2-BD59-A6C34878D82A}">
                    <a16:rowId xmlns:a16="http://schemas.microsoft.com/office/drawing/2014/main" val="1630537758"/>
                  </a:ext>
                </a:extLst>
              </a:tr>
              <a:tr h="436000">
                <a:tc>
                  <a:txBody>
                    <a:bodyPr/>
                    <a:lstStyle/>
                    <a:p>
                      <a:r>
                        <a:rPr lang="en-IN" dirty="0"/>
                        <a:t>1</a:t>
                      </a:r>
                    </a:p>
                  </a:txBody>
                  <a:tcPr/>
                </a:tc>
                <a:tc>
                  <a:txBody>
                    <a:bodyPr/>
                    <a:lstStyle/>
                    <a:p>
                      <a:r>
                        <a:rPr lang="en-IN" dirty="0"/>
                        <a:t>0</a:t>
                      </a:r>
                    </a:p>
                  </a:txBody>
                  <a:tcPr/>
                </a:tc>
                <a:tc>
                  <a:txBody>
                    <a:bodyPr/>
                    <a:lstStyle/>
                    <a:p>
                      <a:r>
                        <a:rPr lang="en-IN" dirty="0"/>
                        <a:t>1</a:t>
                      </a:r>
                    </a:p>
                  </a:txBody>
                  <a:tcPr/>
                </a:tc>
                <a:extLst>
                  <a:ext uri="{0D108BD9-81ED-4DB2-BD59-A6C34878D82A}">
                    <a16:rowId xmlns:a16="http://schemas.microsoft.com/office/drawing/2014/main" val="1884633815"/>
                  </a:ext>
                </a:extLst>
              </a:tr>
            </a:tbl>
          </a:graphicData>
        </a:graphic>
      </p:graphicFrame>
      <p:graphicFrame>
        <p:nvGraphicFramePr>
          <p:cNvPr id="10" name="Table 9">
            <a:extLst>
              <a:ext uri="{FF2B5EF4-FFF2-40B4-BE49-F238E27FC236}">
                <a16:creationId xmlns:a16="http://schemas.microsoft.com/office/drawing/2014/main" id="{B5DF8B76-7945-4F56-BFE4-F1A94B9AC392}"/>
              </a:ext>
            </a:extLst>
          </p:cNvPr>
          <p:cNvGraphicFramePr>
            <a:graphicFrameLocks noGrp="1"/>
          </p:cNvGraphicFramePr>
          <p:nvPr>
            <p:extLst>
              <p:ext uri="{D42A27DB-BD31-4B8C-83A1-F6EECF244321}">
                <p14:modId xmlns:p14="http://schemas.microsoft.com/office/powerpoint/2010/main" val="2658539646"/>
              </p:ext>
            </p:extLst>
          </p:nvPr>
        </p:nvGraphicFramePr>
        <p:xfrm>
          <a:off x="7341832" y="4593729"/>
          <a:ext cx="1661112" cy="1308000"/>
        </p:xfrm>
        <a:graphic>
          <a:graphicData uri="http://schemas.openxmlformats.org/drawingml/2006/table">
            <a:tbl>
              <a:tblPr firstRow="1" bandRow="1">
                <a:tableStyleId>{5940675A-B579-460E-94D1-54222C63F5DA}</a:tableStyleId>
              </a:tblPr>
              <a:tblGrid>
                <a:gridCol w="553704">
                  <a:extLst>
                    <a:ext uri="{9D8B030D-6E8A-4147-A177-3AD203B41FA5}">
                      <a16:colId xmlns:a16="http://schemas.microsoft.com/office/drawing/2014/main" val="1545573831"/>
                    </a:ext>
                  </a:extLst>
                </a:gridCol>
                <a:gridCol w="553704">
                  <a:extLst>
                    <a:ext uri="{9D8B030D-6E8A-4147-A177-3AD203B41FA5}">
                      <a16:colId xmlns:a16="http://schemas.microsoft.com/office/drawing/2014/main" val="738483081"/>
                    </a:ext>
                  </a:extLst>
                </a:gridCol>
                <a:gridCol w="553704">
                  <a:extLst>
                    <a:ext uri="{9D8B030D-6E8A-4147-A177-3AD203B41FA5}">
                      <a16:colId xmlns:a16="http://schemas.microsoft.com/office/drawing/2014/main" val="592152107"/>
                    </a:ext>
                  </a:extLst>
                </a:gridCol>
              </a:tblGrid>
              <a:tr h="436000">
                <a:tc>
                  <a:txBody>
                    <a:bodyPr/>
                    <a:lstStyle/>
                    <a:p>
                      <a:r>
                        <a:rPr lang="en-IN" dirty="0"/>
                        <a:t>4</a:t>
                      </a:r>
                    </a:p>
                  </a:txBody>
                  <a:tcPr/>
                </a:tc>
                <a:tc>
                  <a:txBody>
                    <a:bodyPr/>
                    <a:lstStyle/>
                    <a:p>
                      <a:r>
                        <a:rPr lang="en-IN" dirty="0"/>
                        <a:t>3</a:t>
                      </a:r>
                    </a:p>
                  </a:txBody>
                  <a:tcPr/>
                </a:tc>
                <a:tc>
                  <a:txBody>
                    <a:bodyPr/>
                    <a:lstStyle/>
                    <a:p>
                      <a:r>
                        <a:rPr lang="en-IN" dirty="0"/>
                        <a:t>4</a:t>
                      </a:r>
                    </a:p>
                  </a:txBody>
                  <a:tcPr/>
                </a:tc>
                <a:extLst>
                  <a:ext uri="{0D108BD9-81ED-4DB2-BD59-A6C34878D82A}">
                    <a16:rowId xmlns:a16="http://schemas.microsoft.com/office/drawing/2014/main" val="4280281735"/>
                  </a:ext>
                </a:extLst>
              </a:tr>
              <a:tr h="436000">
                <a:tc>
                  <a:txBody>
                    <a:bodyPr/>
                    <a:lstStyle/>
                    <a:p>
                      <a:r>
                        <a:rPr lang="en-IN" dirty="0"/>
                        <a:t>2</a:t>
                      </a:r>
                    </a:p>
                  </a:txBody>
                  <a:tcPr/>
                </a:tc>
                <a:tc>
                  <a:txBody>
                    <a:bodyPr/>
                    <a:lstStyle/>
                    <a:p>
                      <a:r>
                        <a:rPr lang="en-IN" dirty="0"/>
                        <a:t>4</a:t>
                      </a:r>
                    </a:p>
                  </a:txBody>
                  <a:tcPr/>
                </a:tc>
                <a:tc>
                  <a:txBody>
                    <a:bodyPr/>
                    <a:lstStyle/>
                    <a:p>
                      <a:r>
                        <a:rPr lang="en-IN" dirty="0"/>
                        <a:t>3 </a:t>
                      </a:r>
                    </a:p>
                  </a:txBody>
                  <a:tcPr/>
                </a:tc>
                <a:extLst>
                  <a:ext uri="{0D108BD9-81ED-4DB2-BD59-A6C34878D82A}">
                    <a16:rowId xmlns:a16="http://schemas.microsoft.com/office/drawing/2014/main" val="1630537758"/>
                  </a:ext>
                </a:extLst>
              </a:tr>
              <a:tr h="436000">
                <a:tc>
                  <a:txBody>
                    <a:bodyPr/>
                    <a:lstStyle/>
                    <a:p>
                      <a:r>
                        <a:rPr lang="en-IN" dirty="0"/>
                        <a:t>2</a:t>
                      </a:r>
                    </a:p>
                  </a:txBody>
                  <a:tcPr/>
                </a:tc>
                <a:tc>
                  <a:txBody>
                    <a:bodyPr/>
                    <a:lstStyle/>
                    <a:p>
                      <a:r>
                        <a:rPr lang="en-IN" dirty="0"/>
                        <a:t>3</a:t>
                      </a:r>
                    </a:p>
                  </a:txBody>
                  <a:tcPr/>
                </a:tc>
                <a:tc>
                  <a:txBody>
                    <a:bodyPr/>
                    <a:lstStyle/>
                    <a:p>
                      <a:r>
                        <a:rPr lang="en-IN" dirty="0"/>
                        <a:t>4</a:t>
                      </a:r>
                    </a:p>
                  </a:txBody>
                  <a:tcPr/>
                </a:tc>
                <a:extLst>
                  <a:ext uri="{0D108BD9-81ED-4DB2-BD59-A6C34878D82A}">
                    <a16:rowId xmlns:a16="http://schemas.microsoft.com/office/drawing/2014/main" val="1884633815"/>
                  </a:ext>
                </a:extLst>
              </a:tr>
            </a:tbl>
          </a:graphicData>
        </a:graphic>
      </p:graphicFrame>
      <p:sp>
        <p:nvSpPr>
          <p:cNvPr id="11" name="Rectangle 10">
            <a:extLst>
              <a:ext uri="{FF2B5EF4-FFF2-40B4-BE49-F238E27FC236}">
                <a16:creationId xmlns:a16="http://schemas.microsoft.com/office/drawing/2014/main" id="{674CCAC1-14E9-4C70-814E-5456E7D78E5A}"/>
              </a:ext>
            </a:extLst>
          </p:cNvPr>
          <p:cNvSpPr/>
          <p:nvPr/>
        </p:nvSpPr>
        <p:spPr>
          <a:xfrm>
            <a:off x="951925" y="6333646"/>
            <a:ext cx="1712327" cy="400110"/>
          </a:xfrm>
          <a:prstGeom prst="rect">
            <a:avLst/>
          </a:prstGeom>
          <a:noFill/>
        </p:spPr>
        <p:txBody>
          <a:bodyPr wrap="none" lIns="91440" tIns="45720" rIns="91440" bIns="45720">
            <a:spAutoFit/>
          </a:bodyPr>
          <a:lstStyle/>
          <a:p>
            <a:pPr algn="ctr"/>
            <a:r>
              <a:rPr lang="en-IN" sz="2000" b="0" cap="none" spc="0" dirty="0">
                <a:ln w="0"/>
                <a:solidFill>
                  <a:schemeClr val="tx1"/>
                </a:solidFill>
                <a:effectLst>
                  <a:outerShdw blurRad="38100" dist="19050" dir="2700000" algn="tl" rotWithShape="0">
                    <a:schemeClr val="dk1">
                      <a:alpha val="40000"/>
                    </a:schemeClr>
                  </a:outerShdw>
                </a:effectLst>
              </a:rPr>
              <a:t>Image Pixels</a:t>
            </a:r>
          </a:p>
        </p:txBody>
      </p:sp>
      <p:sp>
        <p:nvSpPr>
          <p:cNvPr id="12" name="Rectangle 11">
            <a:extLst>
              <a:ext uri="{FF2B5EF4-FFF2-40B4-BE49-F238E27FC236}">
                <a16:creationId xmlns:a16="http://schemas.microsoft.com/office/drawing/2014/main" id="{A45ABAF6-C22F-4CE2-A3CD-E0420EBA942E}"/>
              </a:ext>
            </a:extLst>
          </p:cNvPr>
          <p:cNvSpPr/>
          <p:nvPr/>
        </p:nvSpPr>
        <p:spPr>
          <a:xfrm>
            <a:off x="4540434" y="6042849"/>
            <a:ext cx="1629547" cy="400110"/>
          </a:xfrm>
          <a:prstGeom prst="rect">
            <a:avLst/>
          </a:prstGeom>
          <a:noFill/>
        </p:spPr>
        <p:txBody>
          <a:bodyPr wrap="square" lIns="91440" tIns="45720" rIns="91440" bIns="45720">
            <a:spAutoFit/>
          </a:bodyPr>
          <a:lstStyle/>
          <a:p>
            <a:pPr algn="ctr"/>
            <a:r>
              <a:rPr lang="en-IN" sz="2000" b="0" cap="none" spc="0" dirty="0">
                <a:ln w="0"/>
                <a:solidFill>
                  <a:schemeClr val="tx1"/>
                </a:solidFill>
                <a:effectLst>
                  <a:outerShdw blurRad="38100" dist="19050" dir="2700000" algn="tl" rotWithShape="0">
                    <a:schemeClr val="dk1">
                      <a:alpha val="40000"/>
                    </a:schemeClr>
                  </a:outerShdw>
                </a:effectLst>
              </a:rPr>
              <a:t>Filter </a:t>
            </a:r>
          </a:p>
        </p:txBody>
      </p:sp>
      <p:sp>
        <p:nvSpPr>
          <p:cNvPr id="13" name="Rectangle 12">
            <a:extLst>
              <a:ext uri="{FF2B5EF4-FFF2-40B4-BE49-F238E27FC236}">
                <a16:creationId xmlns:a16="http://schemas.microsoft.com/office/drawing/2014/main" id="{497862E2-6205-4866-AD3F-E0BB015C9DD7}"/>
              </a:ext>
            </a:extLst>
          </p:cNvPr>
          <p:cNvSpPr/>
          <p:nvPr/>
        </p:nvSpPr>
        <p:spPr>
          <a:xfrm>
            <a:off x="6877806" y="6242904"/>
            <a:ext cx="2589171" cy="400110"/>
          </a:xfrm>
          <a:prstGeom prst="rect">
            <a:avLst/>
          </a:prstGeom>
          <a:noFill/>
        </p:spPr>
        <p:txBody>
          <a:bodyPr wrap="none" lIns="91440" tIns="45720" rIns="91440" bIns="45720">
            <a:spAutoFit/>
          </a:bodyPr>
          <a:lstStyle/>
          <a:p>
            <a:pPr algn="ctr"/>
            <a:r>
              <a:rPr lang="en-IN" sz="2000" dirty="0">
                <a:ln w="0"/>
                <a:effectLst>
                  <a:outerShdw blurRad="38100" dist="19050" dir="2700000" algn="tl" rotWithShape="0">
                    <a:schemeClr val="dk1">
                      <a:alpha val="40000"/>
                    </a:schemeClr>
                  </a:outerShdw>
                </a:effectLst>
              </a:rPr>
              <a:t>Convolved Feature</a:t>
            </a:r>
            <a:endParaRPr lang="en-IN" sz="20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6012932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4886C-0D18-4FEC-9F76-D281600481E5}"/>
              </a:ext>
            </a:extLst>
          </p:cNvPr>
          <p:cNvSpPr>
            <a:spLocks noGrp="1"/>
          </p:cNvSpPr>
          <p:nvPr>
            <p:ph type="title"/>
          </p:nvPr>
        </p:nvSpPr>
        <p:spPr>
          <a:xfrm>
            <a:off x="0" y="177511"/>
            <a:ext cx="9404723" cy="1400530"/>
          </a:xfrm>
        </p:spPr>
        <p:txBody>
          <a:bodyPr/>
          <a:lstStyle/>
          <a:p>
            <a:r>
              <a:rPr lang="en-IN" sz="3200" b="1" dirty="0"/>
              <a:t>How did we got Convolved Feature Matrix?</a:t>
            </a:r>
          </a:p>
        </p:txBody>
      </p:sp>
      <p:graphicFrame>
        <p:nvGraphicFramePr>
          <p:cNvPr id="4" name="Table 3">
            <a:extLst>
              <a:ext uri="{FF2B5EF4-FFF2-40B4-BE49-F238E27FC236}">
                <a16:creationId xmlns:a16="http://schemas.microsoft.com/office/drawing/2014/main" id="{358EC87A-7E2C-4D99-B9DA-6BBDA1545FAA}"/>
              </a:ext>
            </a:extLst>
          </p:cNvPr>
          <p:cNvGraphicFramePr>
            <a:graphicFrameLocks noGrp="1"/>
          </p:cNvGraphicFramePr>
          <p:nvPr>
            <p:extLst>
              <p:ext uri="{D42A27DB-BD31-4B8C-83A1-F6EECF244321}">
                <p14:modId xmlns:p14="http://schemas.microsoft.com/office/powerpoint/2010/main" val="1731601127"/>
              </p:ext>
            </p:extLst>
          </p:nvPr>
        </p:nvGraphicFramePr>
        <p:xfrm>
          <a:off x="229834" y="1257085"/>
          <a:ext cx="2167140" cy="1828800"/>
        </p:xfrm>
        <a:graphic>
          <a:graphicData uri="http://schemas.openxmlformats.org/drawingml/2006/table">
            <a:tbl>
              <a:tblPr firstRow="1" bandRow="1">
                <a:tableStyleId>{5940675A-B579-460E-94D1-54222C63F5DA}</a:tableStyleId>
              </a:tblPr>
              <a:tblGrid>
                <a:gridCol w="433428">
                  <a:extLst>
                    <a:ext uri="{9D8B030D-6E8A-4147-A177-3AD203B41FA5}">
                      <a16:colId xmlns:a16="http://schemas.microsoft.com/office/drawing/2014/main" val="1347808995"/>
                    </a:ext>
                  </a:extLst>
                </a:gridCol>
                <a:gridCol w="433428">
                  <a:extLst>
                    <a:ext uri="{9D8B030D-6E8A-4147-A177-3AD203B41FA5}">
                      <a16:colId xmlns:a16="http://schemas.microsoft.com/office/drawing/2014/main" val="2615720725"/>
                    </a:ext>
                  </a:extLst>
                </a:gridCol>
                <a:gridCol w="433428">
                  <a:extLst>
                    <a:ext uri="{9D8B030D-6E8A-4147-A177-3AD203B41FA5}">
                      <a16:colId xmlns:a16="http://schemas.microsoft.com/office/drawing/2014/main" val="4083710181"/>
                    </a:ext>
                  </a:extLst>
                </a:gridCol>
                <a:gridCol w="433428">
                  <a:extLst>
                    <a:ext uri="{9D8B030D-6E8A-4147-A177-3AD203B41FA5}">
                      <a16:colId xmlns:a16="http://schemas.microsoft.com/office/drawing/2014/main" val="3455224445"/>
                    </a:ext>
                  </a:extLst>
                </a:gridCol>
                <a:gridCol w="433428">
                  <a:extLst>
                    <a:ext uri="{9D8B030D-6E8A-4147-A177-3AD203B41FA5}">
                      <a16:colId xmlns:a16="http://schemas.microsoft.com/office/drawing/2014/main" val="361439934"/>
                    </a:ext>
                  </a:extLst>
                </a:gridCol>
              </a:tblGrid>
              <a:tr h="317194">
                <a:tc>
                  <a:txBody>
                    <a:bodyPr/>
                    <a:lstStyle/>
                    <a:p>
                      <a:r>
                        <a:rPr lang="en-IN" dirty="0"/>
                        <a:t>1</a:t>
                      </a:r>
                    </a:p>
                  </a:txBody>
                  <a:tcPr/>
                </a:tc>
                <a:tc>
                  <a:txBody>
                    <a:bodyPr/>
                    <a:lstStyle/>
                    <a:p>
                      <a:r>
                        <a:rPr lang="en-IN" dirty="0"/>
                        <a:t>1</a:t>
                      </a:r>
                    </a:p>
                  </a:txBody>
                  <a:tcPr/>
                </a:tc>
                <a:tc>
                  <a:txBody>
                    <a:bodyPr/>
                    <a:lstStyle/>
                    <a:p>
                      <a:r>
                        <a:rPr lang="en-IN" dirty="0"/>
                        <a:t>1</a:t>
                      </a:r>
                    </a:p>
                  </a:txBody>
                  <a:tcPr/>
                </a:tc>
                <a:tc>
                  <a:txBody>
                    <a:bodyPr/>
                    <a:lstStyle/>
                    <a:p>
                      <a:r>
                        <a:rPr lang="en-IN" dirty="0"/>
                        <a:t>0</a:t>
                      </a:r>
                    </a:p>
                  </a:txBody>
                  <a:tcPr/>
                </a:tc>
                <a:tc>
                  <a:txBody>
                    <a:bodyPr/>
                    <a:lstStyle/>
                    <a:p>
                      <a:r>
                        <a:rPr lang="en-IN" dirty="0"/>
                        <a:t>0</a:t>
                      </a:r>
                    </a:p>
                  </a:txBody>
                  <a:tcPr/>
                </a:tc>
                <a:extLst>
                  <a:ext uri="{0D108BD9-81ED-4DB2-BD59-A6C34878D82A}">
                    <a16:rowId xmlns:a16="http://schemas.microsoft.com/office/drawing/2014/main" val="3674269208"/>
                  </a:ext>
                </a:extLst>
              </a:tr>
              <a:tr h="317194">
                <a:tc>
                  <a:txBody>
                    <a:bodyPr/>
                    <a:lstStyle/>
                    <a:p>
                      <a:r>
                        <a:rPr lang="en-IN" dirty="0"/>
                        <a:t>0</a:t>
                      </a:r>
                    </a:p>
                  </a:txBody>
                  <a:tcPr/>
                </a:tc>
                <a:tc>
                  <a:txBody>
                    <a:bodyPr/>
                    <a:lstStyle/>
                    <a:p>
                      <a:r>
                        <a:rPr lang="en-IN" dirty="0"/>
                        <a:t>1</a:t>
                      </a:r>
                    </a:p>
                  </a:txBody>
                  <a:tcPr/>
                </a:tc>
                <a:tc>
                  <a:txBody>
                    <a:bodyPr/>
                    <a:lstStyle/>
                    <a:p>
                      <a:r>
                        <a:rPr lang="en-IN" dirty="0"/>
                        <a:t>1</a:t>
                      </a:r>
                    </a:p>
                  </a:txBody>
                  <a:tcPr/>
                </a:tc>
                <a:tc>
                  <a:txBody>
                    <a:bodyPr/>
                    <a:lstStyle/>
                    <a:p>
                      <a:r>
                        <a:rPr lang="en-IN" dirty="0"/>
                        <a:t>1</a:t>
                      </a:r>
                    </a:p>
                  </a:txBody>
                  <a:tcPr/>
                </a:tc>
                <a:tc>
                  <a:txBody>
                    <a:bodyPr/>
                    <a:lstStyle/>
                    <a:p>
                      <a:r>
                        <a:rPr lang="en-IN" dirty="0"/>
                        <a:t>0</a:t>
                      </a:r>
                    </a:p>
                  </a:txBody>
                  <a:tcPr/>
                </a:tc>
                <a:extLst>
                  <a:ext uri="{0D108BD9-81ED-4DB2-BD59-A6C34878D82A}">
                    <a16:rowId xmlns:a16="http://schemas.microsoft.com/office/drawing/2014/main" val="426175890"/>
                  </a:ext>
                </a:extLst>
              </a:tr>
              <a:tr h="317194">
                <a:tc>
                  <a:txBody>
                    <a:bodyPr/>
                    <a:lstStyle/>
                    <a:p>
                      <a:r>
                        <a:rPr lang="en-IN" dirty="0"/>
                        <a:t>0</a:t>
                      </a:r>
                    </a:p>
                  </a:txBody>
                  <a:tcPr/>
                </a:tc>
                <a:tc>
                  <a:txBody>
                    <a:bodyPr/>
                    <a:lstStyle/>
                    <a:p>
                      <a:r>
                        <a:rPr lang="en-IN" dirty="0"/>
                        <a:t>0</a:t>
                      </a:r>
                    </a:p>
                  </a:txBody>
                  <a:tcPr/>
                </a:tc>
                <a:tc>
                  <a:txBody>
                    <a:bodyPr/>
                    <a:lstStyle/>
                    <a:p>
                      <a:r>
                        <a:rPr lang="en-IN" dirty="0"/>
                        <a:t>1</a:t>
                      </a:r>
                    </a:p>
                  </a:txBody>
                  <a:tcPr/>
                </a:tc>
                <a:tc>
                  <a:txBody>
                    <a:bodyPr/>
                    <a:lstStyle/>
                    <a:p>
                      <a:r>
                        <a:rPr lang="en-IN" dirty="0"/>
                        <a:t>1</a:t>
                      </a:r>
                    </a:p>
                  </a:txBody>
                  <a:tcPr/>
                </a:tc>
                <a:tc>
                  <a:txBody>
                    <a:bodyPr/>
                    <a:lstStyle/>
                    <a:p>
                      <a:r>
                        <a:rPr lang="en-IN" dirty="0"/>
                        <a:t>1</a:t>
                      </a:r>
                    </a:p>
                  </a:txBody>
                  <a:tcPr/>
                </a:tc>
                <a:extLst>
                  <a:ext uri="{0D108BD9-81ED-4DB2-BD59-A6C34878D82A}">
                    <a16:rowId xmlns:a16="http://schemas.microsoft.com/office/drawing/2014/main" val="3455372045"/>
                  </a:ext>
                </a:extLst>
              </a:tr>
              <a:tr h="317194">
                <a:tc>
                  <a:txBody>
                    <a:bodyPr/>
                    <a:lstStyle/>
                    <a:p>
                      <a:r>
                        <a:rPr lang="en-IN" dirty="0"/>
                        <a:t>0</a:t>
                      </a:r>
                    </a:p>
                  </a:txBody>
                  <a:tcPr/>
                </a:tc>
                <a:tc>
                  <a:txBody>
                    <a:bodyPr/>
                    <a:lstStyle/>
                    <a:p>
                      <a:r>
                        <a:rPr lang="en-IN" dirty="0"/>
                        <a:t>0</a:t>
                      </a:r>
                    </a:p>
                  </a:txBody>
                  <a:tcPr/>
                </a:tc>
                <a:tc>
                  <a:txBody>
                    <a:bodyPr/>
                    <a:lstStyle/>
                    <a:p>
                      <a:r>
                        <a:rPr lang="en-IN" dirty="0"/>
                        <a:t>1</a:t>
                      </a:r>
                    </a:p>
                  </a:txBody>
                  <a:tcPr/>
                </a:tc>
                <a:tc>
                  <a:txBody>
                    <a:bodyPr/>
                    <a:lstStyle/>
                    <a:p>
                      <a:r>
                        <a:rPr lang="en-IN" dirty="0"/>
                        <a:t>1</a:t>
                      </a:r>
                    </a:p>
                  </a:txBody>
                  <a:tcPr/>
                </a:tc>
                <a:tc>
                  <a:txBody>
                    <a:bodyPr/>
                    <a:lstStyle/>
                    <a:p>
                      <a:r>
                        <a:rPr lang="en-IN" dirty="0"/>
                        <a:t>0</a:t>
                      </a:r>
                    </a:p>
                  </a:txBody>
                  <a:tcPr/>
                </a:tc>
                <a:extLst>
                  <a:ext uri="{0D108BD9-81ED-4DB2-BD59-A6C34878D82A}">
                    <a16:rowId xmlns:a16="http://schemas.microsoft.com/office/drawing/2014/main" val="1148960603"/>
                  </a:ext>
                </a:extLst>
              </a:tr>
              <a:tr h="317194">
                <a:tc>
                  <a:txBody>
                    <a:bodyPr/>
                    <a:lstStyle/>
                    <a:p>
                      <a:r>
                        <a:rPr lang="en-IN" dirty="0"/>
                        <a:t>0</a:t>
                      </a:r>
                    </a:p>
                  </a:txBody>
                  <a:tcPr/>
                </a:tc>
                <a:tc>
                  <a:txBody>
                    <a:bodyPr/>
                    <a:lstStyle/>
                    <a:p>
                      <a:r>
                        <a:rPr lang="en-IN" dirty="0"/>
                        <a:t>1</a:t>
                      </a:r>
                    </a:p>
                  </a:txBody>
                  <a:tcPr/>
                </a:tc>
                <a:tc>
                  <a:txBody>
                    <a:bodyPr/>
                    <a:lstStyle/>
                    <a:p>
                      <a:r>
                        <a:rPr lang="en-IN" dirty="0"/>
                        <a:t>1</a:t>
                      </a:r>
                    </a:p>
                  </a:txBody>
                  <a:tcPr/>
                </a:tc>
                <a:tc>
                  <a:txBody>
                    <a:bodyPr/>
                    <a:lstStyle/>
                    <a:p>
                      <a:r>
                        <a:rPr lang="en-IN" dirty="0"/>
                        <a:t>0</a:t>
                      </a:r>
                    </a:p>
                  </a:txBody>
                  <a:tcPr/>
                </a:tc>
                <a:tc>
                  <a:txBody>
                    <a:bodyPr/>
                    <a:lstStyle/>
                    <a:p>
                      <a:r>
                        <a:rPr lang="en-IN" dirty="0"/>
                        <a:t>0</a:t>
                      </a:r>
                    </a:p>
                  </a:txBody>
                  <a:tcPr/>
                </a:tc>
                <a:extLst>
                  <a:ext uri="{0D108BD9-81ED-4DB2-BD59-A6C34878D82A}">
                    <a16:rowId xmlns:a16="http://schemas.microsoft.com/office/drawing/2014/main" val="1484370740"/>
                  </a:ext>
                </a:extLst>
              </a:tr>
            </a:tbl>
          </a:graphicData>
        </a:graphic>
      </p:graphicFrame>
      <p:graphicFrame>
        <p:nvGraphicFramePr>
          <p:cNvPr id="5" name="Table 4">
            <a:extLst>
              <a:ext uri="{FF2B5EF4-FFF2-40B4-BE49-F238E27FC236}">
                <a16:creationId xmlns:a16="http://schemas.microsoft.com/office/drawing/2014/main" id="{691DED76-9395-4B2D-B95D-4F42EFC7D6D9}"/>
              </a:ext>
            </a:extLst>
          </p:cNvPr>
          <p:cNvGraphicFramePr>
            <a:graphicFrameLocks noGrp="1"/>
          </p:cNvGraphicFramePr>
          <p:nvPr>
            <p:extLst>
              <p:ext uri="{D42A27DB-BD31-4B8C-83A1-F6EECF244321}">
                <p14:modId xmlns:p14="http://schemas.microsoft.com/office/powerpoint/2010/main" val="921950392"/>
              </p:ext>
            </p:extLst>
          </p:nvPr>
        </p:nvGraphicFramePr>
        <p:xfrm>
          <a:off x="2702430" y="1528427"/>
          <a:ext cx="1434238" cy="1308000"/>
        </p:xfrm>
        <a:graphic>
          <a:graphicData uri="http://schemas.openxmlformats.org/drawingml/2006/table">
            <a:tbl>
              <a:tblPr firstRow="1" bandRow="1">
                <a:tableStyleId>{5940675A-B579-460E-94D1-54222C63F5DA}</a:tableStyleId>
              </a:tblPr>
              <a:tblGrid>
                <a:gridCol w="448816">
                  <a:extLst>
                    <a:ext uri="{9D8B030D-6E8A-4147-A177-3AD203B41FA5}">
                      <a16:colId xmlns:a16="http://schemas.microsoft.com/office/drawing/2014/main" val="1545573831"/>
                    </a:ext>
                  </a:extLst>
                </a:gridCol>
                <a:gridCol w="478268">
                  <a:extLst>
                    <a:ext uri="{9D8B030D-6E8A-4147-A177-3AD203B41FA5}">
                      <a16:colId xmlns:a16="http://schemas.microsoft.com/office/drawing/2014/main" val="738483081"/>
                    </a:ext>
                  </a:extLst>
                </a:gridCol>
                <a:gridCol w="507154">
                  <a:extLst>
                    <a:ext uri="{9D8B030D-6E8A-4147-A177-3AD203B41FA5}">
                      <a16:colId xmlns:a16="http://schemas.microsoft.com/office/drawing/2014/main" val="592152107"/>
                    </a:ext>
                  </a:extLst>
                </a:gridCol>
              </a:tblGrid>
              <a:tr h="436000">
                <a:tc>
                  <a:txBody>
                    <a:bodyPr/>
                    <a:lstStyle/>
                    <a:p>
                      <a:r>
                        <a:rPr lang="en-IN" dirty="0"/>
                        <a:t>1</a:t>
                      </a:r>
                    </a:p>
                  </a:txBody>
                  <a:tcPr/>
                </a:tc>
                <a:tc>
                  <a:txBody>
                    <a:bodyPr/>
                    <a:lstStyle/>
                    <a:p>
                      <a:r>
                        <a:rPr lang="en-IN" dirty="0"/>
                        <a:t>0</a:t>
                      </a:r>
                    </a:p>
                  </a:txBody>
                  <a:tcPr/>
                </a:tc>
                <a:tc>
                  <a:txBody>
                    <a:bodyPr/>
                    <a:lstStyle/>
                    <a:p>
                      <a:r>
                        <a:rPr lang="en-IN" dirty="0"/>
                        <a:t>1</a:t>
                      </a:r>
                    </a:p>
                  </a:txBody>
                  <a:tcPr/>
                </a:tc>
                <a:extLst>
                  <a:ext uri="{0D108BD9-81ED-4DB2-BD59-A6C34878D82A}">
                    <a16:rowId xmlns:a16="http://schemas.microsoft.com/office/drawing/2014/main" val="4280281735"/>
                  </a:ext>
                </a:extLst>
              </a:tr>
              <a:tr h="436000">
                <a:tc>
                  <a:txBody>
                    <a:bodyPr/>
                    <a:lstStyle/>
                    <a:p>
                      <a:r>
                        <a:rPr lang="en-IN" dirty="0"/>
                        <a:t>0</a:t>
                      </a:r>
                    </a:p>
                  </a:txBody>
                  <a:tcPr/>
                </a:tc>
                <a:tc>
                  <a:txBody>
                    <a:bodyPr/>
                    <a:lstStyle/>
                    <a:p>
                      <a:r>
                        <a:rPr lang="en-IN" dirty="0"/>
                        <a:t>1</a:t>
                      </a:r>
                    </a:p>
                  </a:txBody>
                  <a:tcPr/>
                </a:tc>
                <a:tc>
                  <a:txBody>
                    <a:bodyPr/>
                    <a:lstStyle/>
                    <a:p>
                      <a:r>
                        <a:rPr lang="en-IN" dirty="0"/>
                        <a:t> 0</a:t>
                      </a:r>
                    </a:p>
                  </a:txBody>
                  <a:tcPr/>
                </a:tc>
                <a:extLst>
                  <a:ext uri="{0D108BD9-81ED-4DB2-BD59-A6C34878D82A}">
                    <a16:rowId xmlns:a16="http://schemas.microsoft.com/office/drawing/2014/main" val="1630537758"/>
                  </a:ext>
                </a:extLst>
              </a:tr>
              <a:tr h="436000">
                <a:tc>
                  <a:txBody>
                    <a:bodyPr/>
                    <a:lstStyle/>
                    <a:p>
                      <a:r>
                        <a:rPr lang="en-IN" dirty="0"/>
                        <a:t>1</a:t>
                      </a:r>
                    </a:p>
                  </a:txBody>
                  <a:tcPr/>
                </a:tc>
                <a:tc>
                  <a:txBody>
                    <a:bodyPr/>
                    <a:lstStyle/>
                    <a:p>
                      <a:r>
                        <a:rPr lang="en-IN" dirty="0"/>
                        <a:t>0</a:t>
                      </a:r>
                    </a:p>
                  </a:txBody>
                  <a:tcPr/>
                </a:tc>
                <a:tc>
                  <a:txBody>
                    <a:bodyPr/>
                    <a:lstStyle/>
                    <a:p>
                      <a:r>
                        <a:rPr lang="en-IN" dirty="0"/>
                        <a:t>1</a:t>
                      </a:r>
                    </a:p>
                  </a:txBody>
                  <a:tcPr/>
                </a:tc>
                <a:extLst>
                  <a:ext uri="{0D108BD9-81ED-4DB2-BD59-A6C34878D82A}">
                    <a16:rowId xmlns:a16="http://schemas.microsoft.com/office/drawing/2014/main" val="1884633815"/>
                  </a:ext>
                </a:extLst>
              </a:tr>
            </a:tbl>
          </a:graphicData>
        </a:graphic>
      </p:graphicFrame>
      <p:graphicFrame>
        <p:nvGraphicFramePr>
          <p:cNvPr id="7" name="Table 6">
            <a:extLst>
              <a:ext uri="{FF2B5EF4-FFF2-40B4-BE49-F238E27FC236}">
                <a16:creationId xmlns:a16="http://schemas.microsoft.com/office/drawing/2014/main" id="{D08131B8-D59A-486C-976B-7EA98CB1E6D7}"/>
              </a:ext>
            </a:extLst>
          </p:cNvPr>
          <p:cNvGraphicFramePr>
            <a:graphicFrameLocks noGrp="1"/>
          </p:cNvGraphicFramePr>
          <p:nvPr>
            <p:extLst>
              <p:ext uri="{D42A27DB-BD31-4B8C-83A1-F6EECF244321}">
                <p14:modId xmlns:p14="http://schemas.microsoft.com/office/powerpoint/2010/main" val="1571559632"/>
              </p:ext>
            </p:extLst>
          </p:nvPr>
        </p:nvGraphicFramePr>
        <p:xfrm>
          <a:off x="5918670" y="5575177"/>
          <a:ext cx="1661112" cy="1282823"/>
        </p:xfrm>
        <a:graphic>
          <a:graphicData uri="http://schemas.openxmlformats.org/drawingml/2006/table">
            <a:tbl>
              <a:tblPr firstRow="1" bandRow="1">
                <a:tableStyleId>{5940675A-B579-460E-94D1-54222C63F5DA}</a:tableStyleId>
              </a:tblPr>
              <a:tblGrid>
                <a:gridCol w="553704">
                  <a:extLst>
                    <a:ext uri="{9D8B030D-6E8A-4147-A177-3AD203B41FA5}">
                      <a16:colId xmlns:a16="http://schemas.microsoft.com/office/drawing/2014/main" val="1545573831"/>
                    </a:ext>
                  </a:extLst>
                </a:gridCol>
                <a:gridCol w="553704">
                  <a:extLst>
                    <a:ext uri="{9D8B030D-6E8A-4147-A177-3AD203B41FA5}">
                      <a16:colId xmlns:a16="http://schemas.microsoft.com/office/drawing/2014/main" val="738483081"/>
                    </a:ext>
                  </a:extLst>
                </a:gridCol>
                <a:gridCol w="553704">
                  <a:extLst>
                    <a:ext uri="{9D8B030D-6E8A-4147-A177-3AD203B41FA5}">
                      <a16:colId xmlns:a16="http://schemas.microsoft.com/office/drawing/2014/main" val="592152107"/>
                    </a:ext>
                  </a:extLst>
                </a:gridCol>
              </a:tblGrid>
              <a:tr h="410823">
                <a:tc>
                  <a:txBody>
                    <a:bodyPr/>
                    <a:lstStyle/>
                    <a:p>
                      <a:r>
                        <a:rPr lang="en-IN" dirty="0"/>
                        <a:t>4</a:t>
                      </a:r>
                    </a:p>
                  </a:txBody>
                  <a:tcPr/>
                </a:tc>
                <a:tc>
                  <a:txBody>
                    <a:bodyPr/>
                    <a:lstStyle/>
                    <a:p>
                      <a:r>
                        <a:rPr lang="en-IN" dirty="0"/>
                        <a:t>3</a:t>
                      </a:r>
                    </a:p>
                  </a:txBody>
                  <a:tcPr/>
                </a:tc>
                <a:tc>
                  <a:txBody>
                    <a:bodyPr/>
                    <a:lstStyle/>
                    <a:p>
                      <a:r>
                        <a:rPr lang="en-IN" dirty="0"/>
                        <a:t>4</a:t>
                      </a:r>
                    </a:p>
                  </a:txBody>
                  <a:tcPr/>
                </a:tc>
                <a:extLst>
                  <a:ext uri="{0D108BD9-81ED-4DB2-BD59-A6C34878D82A}">
                    <a16:rowId xmlns:a16="http://schemas.microsoft.com/office/drawing/2014/main" val="4280281735"/>
                  </a:ext>
                </a:extLst>
              </a:tr>
              <a:tr h="436000">
                <a:tc>
                  <a:txBody>
                    <a:bodyPr/>
                    <a:lstStyle/>
                    <a:p>
                      <a:r>
                        <a:rPr lang="en-IN" dirty="0"/>
                        <a:t>2</a:t>
                      </a:r>
                    </a:p>
                  </a:txBody>
                  <a:tcPr/>
                </a:tc>
                <a:tc>
                  <a:txBody>
                    <a:bodyPr/>
                    <a:lstStyle/>
                    <a:p>
                      <a:r>
                        <a:rPr lang="en-IN" dirty="0"/>
                        <a:t>4</a:t>
                      </a:r>
                    </a:p>
                  </a:txBody>
                  <a:tcPr/>
                </a:tc>
                <a:tc>
                  <a:txBody>
                    <a:bodyPr/>
                    <a:lstStyle/>
                    <a:p>
                      <a:r>
                        <a:rPr lang="en-IN" dirty="0"/>
                        <a:t>3 </a:t>
                      </a:r>
                    </a:p>
                  </a:txBody>
                  <a:tcPr/>
                </a:tc>
                <a:extLst>
                  <a:ext uri="{0D108BD9-81ED-4DB2-BD59-A6C34878D82A}">
                    <a16:rowId xmlns:a16="http://schemas.microsoft.com/office/drawing/2014/main" val="1630537758"/>
                  </a:ext>
                </a:extLst>
              </a:tr>
              <a:tr h="436000">
                <a:tc>
                  <a:txBody>
                    <a:bodyPr/>
                    <a:lstStyle/>
                    <a:p>
                      <a:r>
                        <a:rPr lang="en-IN" dirty="0"/>
                        <a:t>2</a:t>
                      </a:r>
                    </a:p>
                  </a:txBody>
                  <a:tcPr/>
                </a:tc>
                <a:tc>
                  <a:txBody>
                    <a:bodyPr/>
                    <a:lstStyle/>
                    <a:p>
                      <a:r>
                        <a:rPr lang="en-IN" dirty="0"/>
                        <a:t>3</a:t>
                      </a:r>
                    </a:p>
                  </a:txBody>
                  <a:tcPr/>
                </a:tc>
                <a:tc>
                  <a:txBody>
                    <a:bodyPr/>
                    <a:lstStyle/>
                    <a:p>
                      <a:r>
                        <a:rPr lang="en-IN" dirty="0"/>
                        <a:t>4</a:t>
                      </a:r>
                    </a:p>
                  </a:txBody>
                  <a:tcPr/>
                </a:tc>
                <a:extLst>
                  <a:ext uri="{0D108BD9-81ED-4DB2-BD59-A6C34878D82A}">
                    <a16:rowId xmlns:a16="http://schemas.microsoft.com/office/drawing/2014/main" val="1884633815"/>
                  </a:ext>
                </a:extLst>
              </a:tr>
            </a:tbl>
          </a:graphicData>
        </a:graphic>
      </p:graphicFrame>
      <p:graphicFrame>
        <p:nvGraphicFramePr>
          <p:cNvPr id="8" name="Table 7">
            <a:extLst>
              <a:ext uri="{FF2B5EF4-FFF2-40B4-BE49-F238E27FC236}">
                <a16:creationId xmlns:a16="http://schemas.microsoft.com/office/drawing/2014/main" id="{E4D54424-5C35-4477-A208-3A6F947BD5C3}"/>
              </a:ext>
            </a:extLst>
          </p:cNvPr>
          <p:cNvGraphicFramePr>
            <a:graphicFrameLocks noGrp="1"/>
          </p:cNvGraphicFramePr>
          <p:nvPr>
            <p:extLst>
              <p:ext uri="{D42A27DB-BD31-4B8C-83A1-F6EECF244321}">
                <p14:modId xmlns:p14="http://schemas.microsoft.com/office/powerpoint/2010/main" val="1585912911"/>
              </p:ext>
            </p:extLst>
          </p:nvPr>
        </p:nvGraphicFramePr>
        <p:xfrm>
          <a:off x="229834" y="1257085"/>
          <a:ext cx="1314882" cy="1126890"/>
        </p:xfrm>
        <a:graphic>
          <a:graphicData uri="http://schemas.openxmlformats.org/drawingml/2006/table">
            <a:tbl>
              <a:tblPr firstRow="1" bandRow="1">
                <a:tableStyleId>{C4B1156A-380E-4F78-BDF5-A606A8083BF9}</a:tableStyleId>
              </a:tblPr>
              <a:tblGrid>
                <a:gridCol w="438294">
                  <a:extLst>
                    <a:ext uri="{9D8B030D-6E8A-4147-A177-3AD203B41FA5}">
                      <a16:colId xmlns:a16="http://schemas.microsoft.com/office/drawing/2014/main" val="1920517659"/>
                    </a:ext>
                  </a:extLst>
                </a:gridCol>
                <a:gridCol w="438294">
                  <a:extLst>
                    <a:ext uri="{9D8B030D-6E8A-4147-A177-3AD203B41FA5}">
                      <a16:colId xmlns:a16="http://schemas.microsoft.com/office/drawing/2014/main" val="3719465751"/>
                    </a:ext>
                  </a:extLst>
                </a:gridCol>
                <a:gridCol w="438294">
                  <a:extLst>
                    <a:ext uri="{9D8B030D-6E8A-4147-A177-3AD203B41FA5}">
                      <a16:colId xmlns:a16="http://schemas.microsoft.com/office/drawing/2014/main" val="3335170379"/>
                    </a:ext>
                  </a:extLst>
                </a:gridCol>
              </a:tblGrid>
              <a:tr h="375630">
                <a:tc>
                  <a:txBody>
                    <a:bodyPr/>
                    <a:lstStyle/>
                    <a:p>
                      <a:r>
                        <a:rPr lang="en-IN" b="0" dirty="0"/>
                        <a:t>1</a:t>
                      </a:r>
                    </a:p>
                  </a:txBody>
                  <a:tcPr>
                    <a:solidFill>
                      <a:schemeClr val="accent1"/>
                    </a:solidFill>
                  </a:tcPr>
                </a:tc>
                <a:tc>
                  <a:txBody>
                    <a:bodyPr/>
                    <a:lstStyle/>
                    <a:p>
                      <a:r>
                        <a:rPr lang="en-IN" b="0" dirty="0"/>
                        <a:t>1</a:t>
                      </a:r>
                    </a:p>
                  </a:txBody>
                  <a:tcPr>
                    <a:solidFill>
                      <a:schemeClr val="accent1"/>
                    </a:solidFill>
                  </a:tcPr>
                </a:tc>
                <a:tc>
                  <a:txBody>
                    <a:bodyPr/>
                    <a:lstStyle/>
                    <a:p>
                      <a:r>
                        <a:rPr lang="en-IN" b="0" dirty="0"/>
                        <a:t>1</a:t>
                      </a:r>
                    </a:p>
                  </a:txBody>
                  <a:tcPr>
                    <a:solidFill>
                      <a:schemeClr val="accent1"/>
                    </a:solidFill>
                  </a:tcPr>
                </a:tc>
                <a:extLst>
                  <a:ext uri="{0D108BD9-81ED-4DB2-BD59-A6C34878D82A}">
                    <a16:rowId xmlns:a16="http://schemas.microsoft.com/office/drawing/2014/main" val="1150951824"/>
                  </a:ext>
                </a:extLst>
              </a:tr>
              <a:tr h="375630">
                <a:tc>
                  <a:txBody>
                    <a:bodyPr/>
                    <a:lstStyle/>
                    <a:p>
                      <a:r>
                        <a:rPr lang="en-IN" b="0" dirty="0"/>
                        <a:t>0</a:t>
                      </a:r>
                    </a:p>
                  </a:txBody>
                  <a:tcPr>
                    <a:solidFill>
                      <a:schemeClr val="accent1"/>
                    </a:solidFill>
                  </a:tcPr>
                </a:tc>
                <a:tc>
                  <a:txBody>
                    <a:bodyPr/>
                    <a:lstStyle/>
                    <a:p>
                      <a:r>
                        <a:rPr lang="en-IN" b="0" dirty="0"/>
                        <a:t>1</a:t>
                      </a:r>
                    </a:p>
                  </a:txBody>
                  <a:tcPr>
                    <a:solidFill>
                      <a:schemeClr val="accent1"/>
                    </a:solidFill>
                  </a:tcPr>
                </a:tc>
                <a:tc>
                  <a:txBody>
                    <a:bodyPr/>
                    <a:lstStyle/>
                    <a:p>
                      <a:r>
                        <a:rPr lang="en-IN" b="0" dirty="0"/>
                        <a:t>1</a:t>
                      </a:r>
                    </a:p>
                  </a:txBody>
                  <a:tcPr>
                    <a:solidFill>
                      <a:schemeClr val="accent1"/>
                    </a:solidFill>
                  </a:tcPr>
                </a:tc>
                <a:extLst>
                  <a:ext uri="{0D108BD9-81ED-4DB2-BD59-A6C34878D82A}">
                    <a16:rowId xmlns:a16="http://schemas.microsoft.com/office/drawing/2014/main" val="2090901233"/>
                  </a:ext>
                </a:extLst>
              </a:tr>
              <a:tr h="375630">
                <a:tc>
                  <a:txBody>
                    <a:bodyPr/>
                    <a:lstStyle/>
                    <a:p>
                      <a:r>
                        <a:rPr lang="en-IN" b="0" dirty="0"/>
                        <a:t>0</a:t>
                      </a:r>
                    </a:p>
                  </a:txBody>
                  <a:tcPr>
                    <a:solidFill>
                      <a:schemeClr val="accent1"/>
                    </a:solidFill>
                  </a:tcPr>
                </a:tc>
                <a:tc>
                  <a:txBody>
                    <a:bodyPr/>
                    <a:lstStyle/>
                    <a:p>
                      <a:r>
                        <a:rPr lang="en-IN" b="0" dirty="0"/>
                        <a:t>0</a:t>
                      </a:r>
                    </a:p>
                  </a:txBody>
                  <a:tcPr>
                    <a:solidFill>
                      <a:schemeClr val="accent1"/>
                    </a:solidFill>
                  </a:tcPr>
                </a:tc>
                <a:tc>
                  <a:txBody>
                    <a:bodyPr/>
                    <a:lstStyle/>
                    <a:p>
                      <a:r>
                        <a:rPr lang="en-IN" b="0" dirty="0"/>
                        <a:t>1</a:t>
                      </a:r>
                    </a:p>
                  </a:txBody>
                  <a:tcPr>
                    <a:solidFill>
                      <a:schemeClr val="accent1"/>
                    </a:solidFill>
                  </a:tcPr>
                </a:tc>
                <a:extLst>
                  <a:ext uri="{0D108BD9-81ED-4DB2-BD59-A6C34878D82A}">
                    <a16:rowId xmlns:a16="http://schemas.microsoft.com/office/drawing/2014/main" val="2848688020"/>
                  </a:ext>
                </a:extLst>
              </a:tr>
            </a:tbl>
          </a:graphicData>
        </a:graphic>
      </p:graphicFrame>
      <p:sp>
        <p:nvSpPr>
          <p:cNvPr id="9" name="Rectangle 8">
            <a:extLst>
              <a:ext uri="{FF2B5EF4-FFF2-40B4-BE49-F238E27FC236}">
                <a16:creationId xmlns:a16="http://schemas.microsoft.com/office/drawing/2014/main" id="{81DFF0D1-697F-48E5-AC5F-DEF3A3CFD919}"/>
              </a:ext>
            </a:extLst>
          </p:cNvPr>
          <p:cNvSpPr/>
          <p:nvPr/>
        </p:nvSpPr>
        <p:spPr>
          <a:xfrm>
            <a:off x="2246725" y="1912309"/>
            <a:ext cx="126770" cy="461665"/>
          </a:xfrm>
          <a:prstGeom prst="rect">
            <a:avLst/>
          </a:prstGeom>
          <a:noFill/>
        </p:spPr>
        <p:txBody>
          <a:bodyPr wrap="square" lIns="91440" tIns="45720" rIns="91440" bIns="45720">
            <a:spAutoFit/>
          </a:bodyPr>
          <a:lstStyle/>
          <a:p>
            <a:pPr lvl="1" algn="ctr"/>
            <a:r>
              <a:rPr lang="en-US" sz="2400" dirty="0">
                <a:ln w="0"/>
                <a:effectLst>
                  <a:outerShdw blurRad="38100" dist="19050" dir="2700000" algn="tl" rotWithShape="0">
                    <a:schemeClr val="dk1">
                      <a:alpha val="40000"/>
                    </a:schemeClr>
                  </a:outerShdw>
                </a:effectLst>
              </a:rPr>
              <a:t>*</a:t>
            </a:r>
            <a:endParaRPr lang="en-US" sz="2400" b="0" cap="none" spc="0" dirty="0">
              <a:ln w="0"/>
              <a:solidFill>
                <a:schemeClr val="tx1"/>
              </a:solidFill>
              <a:effectLst>
                <a:outerShdw blurRad="38100" dist="19050" dir="2700000" algn="tl" rotWithShape="0">
                  <a:schemeClr val="dk1">
                    <a:alpha val="40000"/>
                  </a:schemeClr>
                </a:outerShdw>
              </a:effectLst>
            </a:endParaRPr>
          </a:p>
        </p:txBody>
      </p:sp>
      <p:sp>
        <p:nvSpPr>
          <p:cNvPr id="10" name="Rectangle 9">
            <a:extLst>
              <a:ext uri="{FF2B5EF4-FFF2-40B4-BE49-F238E27FC236}">
                <a16:creationId xmlns:a16="http://schemas.microsoft.com/office/drawing/2014/main" id="{BDAA102A-B528-42D0-AC73-A38BE50C1682}"/>
              </a:ext>
            </a:extLst>
          </p:cNvPr>
          <p:cNvSpPr/>
          <p:nvPr/>
        </p:nvSpPr>
        <p:spPr>
          <a:xfrm>
            <a:off x="1865376" y="5877775"/>
            <a:ext cx="3922776" cy="369332"/>
          </a:xfrm>
          <a:prstGeom prst="rect">
            <a:avLst/>
          </a:prstGeom>
          <a:noFill/>
        </p:spPr>
        <p:txBody>
          <a:bodyPr wrap="square" lIns="91440" tIns="45720" rIns="91440" bIns="45720">
            <a:spAutoFit/>
          </a:bodyPr>
          <a:lstStyle/>
          <a:p>
            <a:pPr algn="ctr"/>
            <a:r>
              <a:rPr lang="en-US" b="0" cap="none" spc="0" dirty="0">
                <a:ln w="0"/>
                <a:solidFill>
                  <a:schemeClr val="tx1"/>
                </a:solidFill>
                <a:effectLst>
                  <a:outerShdw blurRad="38100" dist="19050" dir="2700000" algn="tl" rotWithShape="0">
                    <a:schemeClr val="dk1">
                      <a:alpha val="40000"/>
                    </a:schemeClr>
                  </a:outerShdw>
                </a:effectLst>
              </a:rPr>
              <a:t>Output Matrix : </a:t>
            </a:r>
          </a:p>
        </p:txBody>
      </p:sp>
      <p:graphicFrame>
        <p:nvGraphicFramePr>
          <p:cNvPr id="11" name="Table 10">
            <a:extLst>
              <a:ext uri="{FF2B5EF4-FFF2-40B4-BE49-F238E27FC236}">
                <a16:creationId xmlns:a16="http://schemas.microsoft.com/office/drawing/2014/main" id="{D858309F-4FF0-431F-9538-3E2AAE68D2C2}"/>
              </a:ext>
            </a:extLst>
          </p:cNvPr>
          <p:cNvGraphicFramePr>
            <a:graphicFrameLocks noGrp="1"/>
          </p:cNvGraphicFramePr>
          <p:nvPr>
            <p:extLst>
              <p:ext uri="{D42A27DB-BD31-4B8C-83A1-F6EECF244321}">
                <p14:modId xmlns:p14="http://schemas.microsoft.com/office/powerpoint/2010/main" val="1550054379"/>
              </p:ext>
            </p:extLst>
          </p:nvPr>
        </p:nvGraphicFramePr>
        <p:xfrm>
          <a:off x="6656290" y="1503389"/>
          <a:ext cx="1733885" cy="1308000"/>
        </p:xfrm>
        <a:graphic>
          <a:graphicData uri="http://schemas.openxmlformats.org/drawingml/2006/table">
            <a:tbl>
              <a:tblPr firstRow="1" bandRow="1">
                <a:tableStyleId>{5940675A-B579-460E-94D1-54222C63F5DA}</a:tableStyleId>
              </a:tblPr>
              <a:tblGrid>
                <a:gridCol w="537073">
                  <a:extLst>
                    <a:ext uri="{9D8B030D-6E8A-4147-A177-3AD203B41FA5}">
                      <a16:colId xmlns:a16="http://schemas.microsoft.com/office/drawing/2014/main" val="1545573831"/>
                    </a:ext>
                  </a:extLst>
                </a:gridCol>
                <a:gridCol w="548640">
                  <a:extLst>
                    <a:ext uri="{9D8B030D-6E8A-4147-A177-3AD203B41FA5}">
                      <a16:colId xmlns:a16="http://schemas.microsoft.com/office/drawing/2014/main" val="738483081"/>
                    </a:ext>
                  </a:extLst>
                </a:gridCol>
                <a:gridCol w="648172">
                  <a:extLst>
                    <a:ext uri="{9D8B030D-6E8A-4147-A177-3AD203B41FA5}">
                      <a16:colId xmlns:a16="http://schemas.microsoft.com/office/drawing/2014/main" val="592152107"/>
                    </a:ext>
                  </a:extLst>
                </a:gridCol>
              </a:tblGrid>
              <a:tr h="436000">
                <a:tc>
                  <a:txBody>
                    <a:bodyPr/>
                    <a:lstStyle/>
                    <a:p>
                      <a:r>
                        <a:rPr lang="en-IN" dirty="0"/>
                        <a:t>1*1</a:t>
                      </a:r>
                    </a:p>
                  </a:txBody>
                  <a:tcPr/>
                </a:tc>
                <a:tc>
                  <a:txBody>
                    <a:bodyPr/>
                    <a:lstStyle/>
                    <a:p>
                      <a:r>
                        <a:rPr lang="en-IN" dirty="0"/>
                        <a:t>0*1</a:t>
                      </a:r>
                    </a:p>
                  </a:txBody>
                  <a:tcPr/>
                </a:tc>
                <a:tc>
                  <a:txBody>
                    <a:bodyPr/>
                    <a:lstStyle/>
                    <a:p>
                      <a:r>
                        <a:rPr lang="en-IN" dirty="0"/>
                        <a:t>1*1</a:t>
                      </a:r>
                    </a:p>
                  </a:txBody>
                  <a:tcPr/>
                </a:tc>
                <a:extLst>
                  <a:ext uri="{0D108BD9-81ED-4DB2-BD59-A6C34878D82A}">
                    <a16:rowId xmlns:a16="http://schemas.microsoft.com/office/drawing/2014/main" val="4280281735"/>
                  </a:ext>
                </a:extLst>
              </a:tr>
              <a:tr h="436000">
                <a:tc>
                  <a:txBody>
                    <a:bodyPr/>
                    <a:lstStyle/>
                    <a:p>
                      <a:r>
                        <a:rPr lang="en-IN" dirty="0"/>
                        <a:t>0*0</a:t>
                      </a:r>
                    </a:p>
                  </a:txBody>
                  <a:tcPr/>
                </a:tc>
                <a:tc>
                  <a:txBody>
                    <a:bodyPr/>
                    <a:lstStyle/>
                    <a:p>
                      <a:r>
                        <a:rPr lang="en-IN" dirty="0"/>
                        <a:t>1*1</a:t>
                      </a:r>
                    </a:p>
                  </a:txBody>
                  <a:tcPr/>
                </a:tc>
                <a:tc>
                  <a:txBody>
                    <a:bodyPr/>
                    <a:lstStyle/>
                    <a:p>
                      <a:r>
                        <a:rPr lang="en-IN" dirty="0"/>
                        <a:t> 0*1</a:t>
                      </a:r>
                    </a:p>
                  </a:txBody>
                  <a:tcPr/>
                </a:tc>
                <a:extLst>
                  <a:ext uri="{0D108BD9-81ED-4DB2-BD59-A6C34878D82A}">
                    <a16:rowId xmlns:a16="http://schemas.microsoft.com/office/drawing/2014/main" val="1630537758"/>
                  </a:ext>
                </a:extLst>
              </a:tr>
              <a:tr h="436000">
                <a:tc>
                  <a:txBody>
                    <a:bodyPr/>
                    <a:lstStyle/>
                    <a:p>
                      <a:r>
                        <a:rPr lang="en-IN" dirty="0"/>
                        <a:t>1*0</a:t>
                      </a:r>
                    </a:p>
                  </a:txBody>
                  <a:tcPr/>
                </a:tc>
                <a:tc>
                  <a:txBody>
                    <a:bodyPr/>
                    <a:lstStyle/>
                    <a:p>
                      <a:r>
                        <a:rPr lang="en-IN" dirty="0"/>
                        <a:t>0*0</a:t>
                      </a:r>
                    </a:p>
                  </a:txBody>
                  <a:tcPr/>
                </a:tc>
                <a:tc>
                  <a:txBody>
                    <a:bodyPr/>
                    <a:lstStyle/>
                    <a:p>
                      <a:r>
                        <a:rPr lang="en-IN" dirty="0"/>
                        <a:t>1*1</a:t>
                      </a:r>
                    </a:p>
                  </a:txBody>
                  <a:tcPr/>
                </a:tc>
                <a:extLst>
                  <a:ext uri="{0D108BD9-81ED-4DB2-BD59-A6C34878D82A}">
                    <a16:rowId xmlns:a16="http://schemas.microsoft.com/office/drawing/2014/main" val="1884633815"/>
                  </a:ext>
                </a:extLst>
              </a:tr>
            </a:tbl>
          </a:graphicData>
        </a:graphic>
      </p:graphicFrame>
      <p:graphicFrame>
        <p:nvGraphicFramePr>
          <p:cNvPr id="12" name="Table 11">
            <a:extLst>
              <a:ext uri="{FF2B5EF4-FFF2-40B4-BE49-F238E27FC236}">
                <a16:creationId xmlns:a16="http://schemas.microsoft.com/office/drawing/2014/main" id="{279D7495-CF15-4A9C-9DE8-EEAA5907409F}"/>
              </a:ext>
            </a:extLst>
          </p:cNvPr>
          <p:cNvGraphicFramePr>
            <a:graphicFrameLocks noGrp="1"/>
          </p:cNvGraphicFramePr>
          <p:nvPr>
            <p:extLst>
              <p:ext uri="{D42A27DB-BD31-4B8C-83A1-F6EECF244321}">
                <p14:modId xmlns:p14="http://schemas.microsoft.com/office/powerpoint/2010/main" val="655227069"/>
              </p:ext>
            </p:extLst>
          </p:nvPr>
        </p:nvGraphicFramePr>
        <p:xfrm>
          <a:off x="9216623" y="1489141"/>
          <a:ext cx="1434238" cy="1308000"/>
        </p:xfrm>
        <a:graphic>
          <a:graphicData uri="http://schemas.openxmlformats.org/drawingml/2006/table">
            <a:tbl>
              <a:tblPr firstRow="1" bandRow="1">
                <a:tableStyleId>{5940675A-B579-460E-94D1-54222C63F5DA}</a:tableStyleId>
              </a:tblPr>
              <a:tblGrid>
                <a:gridCol w="448816">
                  <a:extLst>
                    <a:ext uri="{9D8B030D-6E8A-4147-A177-3AD203B41FA5}">
                      <a16:colId xmlns:a16="http://schemas.microsoft.com/office/drawing/2014/main" val="1545573831"/>
                    </a:ext>
                  </a:extLst>
                </a:gridCol>
                <a:gridCol w="478268">
                  <a:extLst>
                    <a:ext uri="{9D8B030D-6E8A-4147-A177-3AD203B41FA5}">
                      <a16:colId xmlns:a16="http://schemas.microsoft.com/office/drawing/2014/main" val="738483081"/>
                    </a:ext>
                  </a:extLst>
                </a:gridCol>
                <a:gridCol w="507154">
                  <a:extLst>
                    <a:ext uri="{9D8B030D-6E8A-4147-A177-3AD203B41FA5}">
                      <a16:colId xmlns:a16="http://schemas.microsoft.com/office/drawing/2014/main" val="592152107"/>
                    </a:ext>
                  </a:extLst>
                </a:gridCol>
              </a:tblGrid>
              <a:tr h="436000">
                <a:tc>
                  <a:txBody>
                    <a:bodyPr/>
                    <a:lstStyle/>
                    <a:p>
                      <a:r>
                        <a:rPr lang="en-IN" dirty="0"/>
                        <a:t>1</a:t>
                      </a:r>
                    </a:p>
                  </a:txBody>
                  <a:tcPr/>
                </a:tc>
                <a:tc>
                  <a:txBody>
                    <a:bodyPr/>
                    <a:lstStyle/>
                    <a:p>
                      <a:r>
                        <a:rPr lang="en-IN" dirty="0"/>
                        <a:t>0</a:t>
                      </a:r>
                    </a:p>
                  </a:txBody>
                  <a:tcPr/>
                </a:tc>
                <a:tc>
                  <a:txBody>
                    <a:bodyPr/>
                    <a:lstStyle/>
                    <a:p>
                      <a:r>
                        <a:rPr lang="en-IN" dirty="0"/>
                        <a:t>1</a:t>
                      </a:r>
                    </a:p>
                  </a:txBody>
                  <a:tcPr/>
                </a:tc>
                <a:extLst>
                  <a:ext uri="{0D108BD9-81ED-4DB2-BD59-A6C34878D82A}">
                    <a16:rowId xmlns:a16="http://schemas.microsoft.com/office/drawing/2014/main" val="4280281735"/>
                  </a:ext>
                </a:extLst>
              </a:tr>
              <a:tr h="436000">
                <a:tc>
                  <a:txBody>
                    <a:bodyPr/>
                    <a:lstStyle/>
                    <a:p>
                      <a:r>
                        <a:rPr lang="en-IN" dirty="0"/>
                        <a:t>0</a:t>
                      </a:r>
                    </a:p>
                  </a:txBody>
                  <a:tcPr/>
                </a:tc>
                <a:tc>
                  <a:txBody>
                    <a:bodyPr/>
                    <a:lstStyle/>
                    <a:p>
                      <a:r>
                        <a:rPr lang="en-IN" dirty="0"/>
                        <a:t>1</a:t>
                      </a:r>
                    </a:p>
                  </a:txBody>
                  <a:tcPr/>
                </a:tc>
                <a:tc>
                  <a:txBody>
                    <a:bodyPr/>
                    <a:lstStyle/>
                    <a:p>
                      <a:r>
                        <a:rPr lang="en-IN" dirty="0"/>
                        <a:t> 0</a:t>
                      </a:r>
                    </a:p>
                  </a:txBody>
                  <a:tcPr/>
                </a:tc>
                <a:extLst>
                  <a:ext uri="{0D108BD9-81ED-4DB2-BD59-A6C34878D82A}">
                    <a16:rowId xmlns:a16="http://schemas.microsoft.com/office/drawing/2014/main" val="1630537758"/>
                  </a:ext>
                </a:extLst>
              </a:tr>
              <a:tr h="436000">
                <a:tc>
                  <a:txBody>
                    <a:bodyPr/>
                    <a:lstStyle/>
                    <a:p>
                      <a:r>
                        <a:rPr lang="en-IN" dirty="0"/>
                        <a:t>0</a:t>
                      </a:r>
                    </a:p>
                  </a:txBody>
                  <a:tcPr/>
                </a:tc>
                <a:tc>
                  <a:txBody>
                    <a:bodyPr/>
                    <a:lstStyle/>
                    <a:p>
                      <a:r>
                        <a:rPr lang="en-IN" dirty="0"/>
                        <a:t>0</a:t>
                      </a:r>
                    </a:p>
                  </a:txBody>
                  <a:tcPr/>
                </a:tc>
                <a:tc>
                  <a:txBody>
                    <a:bodyPr/>
                    <a:lstStyle/>
                    <a:p>
                      <a:r>
                        <a:rPr lang="en-IN" dirty="0"/>
                        <a:t>1</a:t>
                      </a:r>
                    </a:p>
                  </a:txBody>
                  <a:tcPr/>
                </a:tc>
                <a:extLst>
                  <a:ext uri="{0D108BD9-81ED-4DB2-BD59-A6C34878D82A}">
                    <a16:rowId xmlns:a16="http://schemas.microsoft.com/office/drawing/2014/main" val="1884633815"/>
                  </a:ext>
                </a:extLst>
              </a:tr>
            </a:tbl>
          </a:graphicData>
        </a:graphic>
      </p:graphicFrame>
      <p:sp>
        <p:nvSpPr>
          <p:cNvPr id="13" name="Arrow: Right 12">
            <a:extLst>
              <a:ext uri="{FF2B5EF4-FFF2-40B4-BE49-F238E27FC236}">
                <a16:creationId xmlns:a16="http://schemas.microsoft.com/office/drawing/2014/main" id="{C31F04E9-CDFC-4A32-B2FA-733A00293EF5}"/>
              </a:ext>
            </a:extLst>
          </p:cNvPr>
          <p:cNvSpPr/>
          <p:nvPr/>
        </p:nvSpPr>
        <p:spPr>
          <a:xfrm>
            <a:off x="8475913" y="1955480"/>
            <a:ext cx="621437" cy="31959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65E038F5-A011-43D5-BBD6-C3A9A243AE87}"/>
              </a:ext>
            </a:extLst>
          </p:cNvPr>
          <p:cNvSpPr/>
          <p:nvPr/>
        </p:nvSpPr>
        <p:spPr>
          <a:xfrm>
            <a:off x="4082071" y="1494782"/>
            <a:ext cx="2614930" cy="1477328"/>
          </a:xfrm>
          <a:prstGeom prst="rect">
            <a:avLst/>
          </a:prstGeom>
          <a:noFill/>
        </p:spPr>
        <p:txBody>
          <a:bodyPr wrap="square" lIns="91440" tIns="45720" rIns="91440" bIns="45720">
            <a:spAutoFit/>
          </a:bodyPr>
          <a:lstStyle/>
          <a:p>
            <a:pPr algn="ctr"/>
            <a:r>
              <a:rPr lang="en-US" b="0" cap="none" spc="0" dirty="0">
                <a:ln w="0"/>
                <a:solidFill>
                  <a:schemeClr val="tx1"/>
                </a:solidFill>
                <a:effectLst>
                  <a:outerShdw blurRad="38100" dist="19050" dir="2700000" algn="tl" rotWithShape="0">
                    <a:schemeClr val="dk1">
                      <a:alpha val="40000"/>
                    </a:schemeClr>
                  </a:outerShdw>
                </a:effectLst>
              </a:rPr>
              <a:t>Insert values in new matrix by multiplying red matrix with 3x3 matric and then add the ones </a:t>
            </a:r>
          </a:p>
        </p:txBody>
      </p:sp>
      <p:graphicFrame>
        <p:nvGraphicFramePr>
          <p:cNvPr id="16" name="Table 15">
            <a:extLst>
              <a:ext uri="{FF2B5EF4-FFF2-40B4-BE49-F238E27FC236}">
                <a16:creationId xmlns:a16="http://schemas.microsoft.com/office/drawing/2014/main" id="{F5DCFC1F-B8CF-4523-9A9D-512A974E30F8}"/>
              </a:ext>
            </a:extLst>
          </p:cNvPr>
          <p:cNvGraphicFramePr>
            <a:graphicFrameLocks noGrp="1"/>
          </p:cNvGraphicFramePr>
          <p:nvPr>
            <p:extLst>
              <p:ext uri="{D42A27DB-BD31-4B8C-83A1-F6EECF244321}">
                <p14:modId xmlns:p14="http://schemas.microsoft.com/office/powerpoint/2010/main" val="1558321479"/>
              </p:ext>
            </p:extLst>
          </p:nvPr>
        </p:nvGraphicFramePr>
        <p:xfrm>
          <a:off x="229834" y="3463792"/>
          <a:ext cx="2167140" cy="1828800"/>
        </p:xfrm>
        <a:graphic>
          <a:graphicData uri="http://schemas.openxmlformats.org/drawingml/2006/table">
            <a:tbl>
              <a:tblPr firstRow="1" bandRow="1">
                <a:tableStyleId>{5940675A-B579-460E-94D1-54222C63F5DA}</a:tableStyleId>
              </a:tblPr>
              <a:tblGrid>
                <a:gridCol w="433428">
                  <a:extLst>
                    <a:ext uri="{9D8B030D-6E8A-4147-A177-3AD203B41FA5}">
                      <a16:colId xmlns:a16="http://schemas.microsoft.com/office/drawing/2014/main" val="1347808995"/>
                    </a:ext>
                  </a:extLst>
                </a:gridCol>
                <a:gridCol w="433428">
                  <a:extLst>
                    <a:ext uri="{9D8B030D-6E8A-4147-A177-3AD203B41FA5}">
                      <a16:colId xmlns:a16="http://schemas.microsoft.com/office/drawing/2014/main" val="2615720725"/>
                    </a:ext>
                  </a:extLst>
                </a:gridCol>
                <a:gridCol w="433428">
                  <a:extLst>
                    <a:ext uri="{9D8B030D-6E8A-4147-A177-3AD203B41FA5}">
                      <a16:colId xmlns:a16="http://schemas.microsoft.com/office/drawing/2014/main" val="4083710181"/>
                    </a:ext>
                  </a:extLst>
                </a:gridCol>
                <a:gridCol w="433428">
                  <a:extLst>
                    <a:ext uri="{9D8B030D-6E8A-4147-A177-3AD203B41FA5}">
                      <a16:colId xmlns:a16="http://schemas.microsoft.com/office/drawing/2014/main" val="3455224445"/>
                    </a:ext>
                  </a:extLst>
                </a:gridCol>
                <a:gridCol w="433428">
                  <a:extLst>
                    <a:ext uri="{9D8B030D-6E8A-4147-A177-3AD203B41FA5}">
                      <a16:colId xmlns:a16="http://schemas.microsoft.com/office/drawing/2014/main" val="361439934"/>
                    </a:ext>
                  </a:extLst>
                </a:gridCol>
              </a:tblGrid>
              <a:tr h="317194">
                <a:tc>
                  <a:txBody>
                    <a:bodyPr/>
                    <a:lstStyle/>
                    <a:p>
                      <a:r>
                        <a:rPr lang="en-IN" dirty="0"/>
                        <a:t>1</a:t>
                      </a:r>
                    </a:p>
                  </a:txBody>
                  <a:tcPr/>
                </a:tc>
                <a:tc>
                  <a:txBody>
                    <a:bodyPr/>
                    <a:lstStyle/>
                    <a:p>
                      <a:r>
                        <a:rPr lang="en-IN" dirty="0"/>
                        <a:t>1</a:t>
                      </a:r>
                    </a:p>
                  </a:txBody>
                  <a:tcPr/>
                </a:tc>
                <a:tc>
                  <a:txBody>
                    <a:bodyPr/>
                    <a:lstStyle/>
                    <a:p>
                      <a:r>
                        <a:rPr lang="en-IN" dirty="0"/>
                        <a:t>1</a:t>
                      </a:r>
                    </a:p>
                  </a:txBody>
                  <a:tcPr/>
                </a:tc>
                <a:tc>
                  <a:txBody>
                    <a:bodyPr/>
                    <a:lstStyle/>
                    <a:p>
                      <a:r>
                        <a:rPr lang="en-IN" dirty="0"/>
                        <a:t>0</a:t>
                      </a:r>
                    </a:p>
                  </a:txBody>
                  <a:tcPr/>
                </a:tc>
                <a:tc>
                  <a:txBody>
                    <a:bodyPr/>
                    <a:lstStyle/>
                    <a:p>
                      <a:r>
                        <a:rPr lang="en-IN" dirty="0"/>
                        <a:t>0</a:t>
                      </a:r>
                    </a:p>
                  </a:txBody>
                  <a:tcPr/>
                </a:tc>
                <a:extLst>
                  <a:ext uri="{0D108BD9-81ED-4DB2-BD59-A6C34878D82A}">
                    <a16:rowId xmlns:a16="http://schemas.microsoft.com/office/drawing/2014/main" val="3674269208"/>
                  </a:ext>
                </a:extLst>
              </a:tr>
              <a:tr h="317194">
                <a:tc>
                  <a:txBody>
                    <a:bodyPr/>
                    <a:lstStyle/>
                    <a:p>
                      <a:r>
                        <a:rPr lang="en-IN" dirty="0"/>
                        <a:t>0</a:t>
                      </a:r>
                    </a:p>
                  </a:txBody>
                  <a:tcPr/>
                </a:tc>
                <a:tc>
                  <a:txBody>
                    <a:bodyPr/>
                    <a:lstStyle/>
                    <a:p>
                      <a:r>
                        <a:rPr lang="en-IN" dirty="0"/>
                        <a:t>1</a:t>
                      </a:r>
                    </a:p>
                  </a:txBody>
                  <a:tcPr/>
                </a:tc>
                <a:tc>
                  <a:txBody>
                    <a:bodyPr/>
                    <a:lstStyle/>
                    <a:p>
                      <a:r>
                        <a:rPr lang="en-IN" dirty="0"/>
                        <a:t>1</a:t>
                      </a:r>
                    </a:p>
                  </a:txBody>
                  <a:tcPr/>
                </a:tc>
                <a:tc>
                  <a:txBody>
                    <a:bodyPr/>
                    <a:lstStyle/>
                    <a:p>
                      <a:r>
                        <a:rPr lang="en-IN" dirty="0"/>
                        <a:t>1</a:t>
                      </a:r>
                    </a:p>
                  </a:txBody>
                  <a:tcPr/>
                </a:tc>
                <a:tc>
                  <a:txBody>
                    <a:bodyPr/>
                    <a:lstStyle/>
                    <a:p>
                      <a:r>
                        <a:rPr lang="en-IN" dirty="0"/>
                        <a:t>0</a:t>
                      </a:r>
                    </a:p>
                  </a:txBody>
                  <a:tcPr/>
                </a:tc>
                <a:extLst>
                  <a:ext uri="{0D108BD9-81ED-4DB2-BD59-A6C34878D82A}">
                    <a16:rowId xmlns:a16="http://schemas.microsoft.com/office/drawing/2014/main" val="426175890"/>
                  </a:ext>
                </a:extLst>
              </a:tr>
              <a:tr h="317194">
                <a:tc>
                  <a:txBody>
                    <a:bodyPr/>
                    <a:lstStyle/>
                    <a:p>
                      <a:r>
                        <a:rPr lang="en-IN" dirty="0"/>
                        <a:t>0</a:t>
                      </a:r>
                    </a:p>
                  </a:txBody>
                  <a:tcPr/>
                </a:tc>
                <a:tc>
                  <a:txBody>
                    <a:bodyPr/>
                    <a:lstStyle/>
                    <a:p>
                      <a:r>
                        <a:rPr lang="en-IN" dirty="0"/>
                        <a:t>0</a:t>
                      </a:r>
                    </a:p>
                  </a:txBody>
                  <a:tcPr/>
                </a:tc>
                <a:tc>
                  <a:txBody>
                    <a:bodyPr/>
                    <a:lstStyle/>
                    <a:p>
                      <a:r>
                        <a:rPr lang="en-IN" dirty="0"/>
                        <a:t>1</a:t>
                      </a:r>
                    </a:p>
                  </a:txBody>
                  <a:tcPr/>
                </a:tc>
                <a:tc>
                  <a:txBody>
                    <a:bodyPr/>
                    <a:lstStyle/>
                    <a:p>
                      <a:r>
                        <a:rPr lang="en-IN" dirty="0"/>
                        <a:t>1</a:t>
                      </a:r>
                    </a:p>
                  </a:txBody>
                  <a:tcPr/>
                </a:tc>
                <a:tc>
                  <a:txBody>
                    <a:bodyPr/>
                    <a:lstStyle/>
                    <a:p>
                      <a:r>
                        <a:rPr lang="en-IN" dirty="0"/>
                        <a:t>1</a:t>
                      </a:r>
                    </a:p>
                  </a:txBody>
                  <a:tcPr/>
                </a:tc>
                <a:extLst>
                  <a:ext uri="{0D108BD9-81ED-4DB2-BD59-A6C34878D82A}">
                    <a16:rowId xmlns:a16="http://schemas.microsoft.com/office/drawing/2014/main" val="3455372045"/>
                  </a:ext>
                </a:extLst>
              </a:tr>
              <a:tr h="317194">
                <a:tc>
                  <a:txBody>
                    <a:bodyPr/>
                    <a:lstStyle/>
                    <a:p>
                      <a:r>
                        <a:rPr lang="en-IN" dirty="0"/>
                        <a:t>0</a:t>
                      </a:r>
                    </a:p>
                  </a:txBody>
                  <a:tcPr/>
                </a:tc>
                <a:tc>
                  <a:txBody>
                    <a:bodyPr/>
                    <a:lstStyle/>
                    <a:p>
                      <a:r>
                        <a:rPr lang="en-IN" dirty="0"/>
                        <a:t>0</a:t>
                      </a:r>
                    </a:p>
                  </a:txBody>
                  <a:tcPr/>
                </a:tc>
                <a:tc>
                  <a:txBody>
                    <a:bodyPr/>
                    <a:lstStyle/>
                    <a:p>
                      <a:r>
                        <a:rPr lang="en-IN" dirty="0"/>
                        <a:t>1</a:t>
                      </a:r>
                    </a:p>
                  </a:txBody>
                  <a:tcPr/>
                </a:tc>
                <a:tc>
                  <a:txBody>
                    <a:bodyPr/>
                    <a:lstStyle/>
                    <a:p>
                      <a:r>
                        <a:rPr lang="en-IN" dirty="0"/>
                        <a:t>1</a:t>
                      </a:r>
                    </a:p>
                  </a:txBody>
                  <a:tcPr/>
                </a:tc>
                <a:tc>
                  <a:txBody>
                    <a:bodyPr/>
                    <a:lstStyle/>
                    <a:p>
                      <a:r>
                        <a:rPr lang="en-IN" dirty="0"/>
                        <a:t>0</a:t>
                      </a:r>
                    </a:p>
                  </a:txBody>
                  <a:tcPr/>
                </a:tc>
                <a:extLst>
                  <a:ext uri="{0D108BD9-81ED-4DB2-BD59-A6C34878D82A}">
                    <a16:rowId xmlns:a16="http://schemas.microsoft.com/office/drawing/2014/main" val="1148960603"/>
                  </a:ext>
                </a:extLst>
              </a:tr>
              <a:tr h="317194">
                <a:tc>
                  <a:txBody>
                    <a:bodyPr/>
                    <a:lstStyle/>
                    <a:p>
                      <a:r>
                        <a:rPr lang="en-IN" dirty="0"/>
                        <a:t>0</a:t>
                      </a:r>
                    </a:p>
                  </a:txBody>
                  <a:tcPr/>
                </a:tc>
                <a:tc>
                  <a:txBody>
                    <a:bodyPr/>
                    <a:lstStyle/>
                    <a:p>
                      <a:r>
                        <a:rPr lang="en-IN" dirty="0"/>
                        <a:t>1</a:t>
                      </a:r>
                    </a:p>
                  </a:txBody>
                  <a:tcPr/>
                </a:tc>
                <a:tc>
                  <a:txBody>
                    <a:bodyPr/>
                    <a:lstStyle/>
                    <a:p>
                      <a:r>
                        <a:rPr lang="en-IN" dirty="0"/>
                        <a:t>1</a:t>
                      </a:r>
                    </a:p>
                  </a:txBody>
                  <a:tcPr/>
                </a:tc>
                <a:tc>
                  <a:txBody>
                    <a:bodyPr/>
                    <a:lstStyle/>
                    <a:p>
                      <a:r>
                        <a:rPr lang="en-IN" dirty="0"/>
                        <a:t>0</a:t>
                      </a:r>
                    </a:p>
                  </a:txBody>
                  <a:tcPr/>
                </a:tc>
                <a:tc>
                  <a:txBody>
                    <a:bodyPr/>
                    <a:lstStyle/>
                    <a:p>
                      <a:r>
                        <a:rPr lang="en-IN" dirty="0"/>
                        <a:t>0</a:t>
                      </a:r>
                    </a:p>
                  </a:txBody>
                  <a:tcPr/>
                </a:tc>
                <a:extLst>
                  <a:ext uri="{0D108BD9-81ED-4DB2-BD59-A6C34878D82A}">
                    <a16:rowId xmlns:a16="http://schemas.microsoft.com/office/drawing/2014/main" val="1484370740"/>
                  </a:ext>
                </a:extLst>
              </a:tr>
            </a:tbl>
          </a:graphicData>
        </a:graphic>
      </p:graphicFrame>
      <p:graphicFrame>
        <p:nvGraphicFramePr>
          <p:cNvPr id="18" name="Table 17">
            <a:extLst>
              <a:ext uri="{FF2B5EF4-FFF2-40B4-BE49-F238E27FC236}">
                <a16:creationId xmlns:a16="http://schemas.microsoft.com/office/drawing/2014/main" id="{7A9A6FE2-FC44-4301-B269-9D9E38ED426A}"/>
              </a:ext>
            </a:extLst>
          </p:cNvPr>
          <p:cNvGraphicFramePr>
            <a:graphicFrameLocks noGrp="1"/>
          </p:cNvGraphicFramePr>
          <p:nvPr>
            <p:extLst>
              <p:ext uri="{D42A27DB-BD31-4B8C-83A1-F6EECF244321}">
                <p14:modId xmlns:p14="http://schemas.microsoft.com/office/powerpoint/2010/main" val="1854773977"/>
              </p:ext>
            </p:extLst>
          </p:nvPr>
        </p:nvGraphicFramePr>
        <p:xfrm>
          <a:off x="655963" y="3463549"/>
          <a:ext cx="1314882" cy="1126890"/>
        </p:xfrm>
        <a:graphic>
          <a:graphicData uri="http://schemas.openxmlformats.org/drawingml/2006/table">
            <a:tbl>
              <a:tblPr firstRow="1" bandRow="1">
                <a:tableStyleId>{C4B1156A-380E-4F78-BDF5-A606A8083BF9}</a:tableStyleId>
              </a:tblPr>
              <a:tblGrid>
                <a:gridCol w="438294">
                  <a:extLst>
                    <a:ext uri="{9D8B030D-6E8A-4147-A177-3AD203B41FA5}">
                      <a16:colId xmlns:a16="http://schemas.microsoft.com/office/drawing/2014/main" val="1920517659"/>
                    </a:ext>
                  </a:extLst>
                </a:gridCol>
                <a:gridCol w="438294">
                  <a:extLst>
                    <a:ext uri="{9D8B030D-6E8A-4147-A177-3AD203B41FA5}">
                      <a16:colId xmlns:a16="http://schemas.microsoft.com/office/drawing/2014/main" val="3719465751"/>
                    </a:ext>
                  </a:extLst>
                </a:gridCol>
                <a:gridCol w="438294">
                  <a:extLst>
                    <a:ext uri="{9D8B030D-6E8A-4147-A177-3AD203B41FA5}">
                      <a16:colId xmlns:a16="http://schemas.microsoft.com/office/drawing/2014/main" val="3335170379"/>
                    </a:ext>
                  </a:extLst>
                </a:gridCol>
              </a:tblGrid>
              <a:tr h="375630">
                <a:tc>
                  <a:txBody>
                    <a:bodyPr/>
                    <a:lstStyle/>
                    <a:p>
                      <a:r>
                        <a:rPr lang="en-IN" b="0" dirty="0"/>
                        <a:t>1</a:t>
                      </a:r>
                    </a:p>
                  </a:txBody>
                  <a:tcPr>
                    <a:solidFill>
                      <a:schemeClr val="accent1"/>
                    </a:solidFill>
                  </a:tcPr>
                </a:tc>
                <a:tc>
                  <a:txBody>
                    <a:bodyPr/>
                    <a:lstStyle/>
                    <a:p>
                      <a:r>
                        <a:rPr lang="en-IN" b="0" dirty="0"/>
                        <a:t>1</a:t>
                      </a:r>
                    </a:p>
                  </a:txBody>
                  <a:tcPr>
                    <a:solidFill>
                      <a:schemeClr val="accent1"/>
                    </a:solidFill>
                  </a:tcPr>
                </a:tc>
                <a:tc>
                  <a:txBody>
                    <a:bodyPr/>
                    <a:lstStyle/>
                    <a:p>
                      <a:r>
                        <a:rPr lang="en-IN" b="0" dirty="0"/>
                        <a:t>0</a:t>
                      </a:r>
                    </a:p>
                  </a:txBody>
                  <a:tcPr>
                    <a:solidFill>
                      <a:schemeClr val="accent1"/>
                    </a:solidFill>
                  </a:tcPr>
                </a:tc>
                <a:extLst>
                  <a:ext uri="{0D108BD9-81ED-4DB2-BD59-A6C34878D82A}">
                    <a16:rowId xmlns:a16="http://schemas.microsoft.com/office/drawing/2014/main" val="1150951824"/>
                  </a:ext>
                </a:extLst>
              </a:tr>
              <a:tr h="375630">
                <a:tc>
                  <a:txBody>
                    <a:bodyPr/>
                    <a:lstStyle/>
                    <a:p>
                      <a:r>
                        <a:rPr lang="en-IN" b="0" dirty="0"/>
                        <a:t>1</a:t>
                      </a:r>
                    </a:p>
                  </a:txBody>
                  <a:tcPr>
                    <a:solidFill>
                      <a:schemeClr val="accent1"/>
                    </a:solidFill>
                  </a:tcPr>
                </a:tc>
                <a:tc>
                  <a:txBody>
                    <a:bodyPr/>
                    <a:lstStyle/>
                    <a:p>
                      <a:r>
                        <a:rPr lang="en-IN" b="0" dirty="0"/>
                        <a:t>1</a:t>
                      </a:r>
                    </a:p>
                  </a:txBody>
                  <a:tcPr>
                    <a:solidFill>
                      <a:schemeClr val="accent1"/>
                    </a:solidFill>
                  </a:tcPr>
                </a:tc>
                <a:tc>
                  <a:txBody>
                    <a:bodyPr/>
                    <a:lstStyle/>
                    <a:p>
                      <a:r>
                        <a:rPr lang="en-IN" b="0" dirty="0"/>
                        <a:t>1</a:t>
                      </a:r>
                    </a:p>
                  </a:txBody>
                  <a:tcPr>
                    <a:solidFill>
                      <a:schemeClr val="accent1"/>
                    </a:solidFill>
                  </a:tcPr>
                </a:tc>
                <a:extLst>
                  <a:ext uri="{0D108BD9-81ED-4DB2-BD59-A6C34878D82A}">
                    <a16:rowId xmlns:a16="http://schemas.microsoft.com/office/drawing/2014/main" val="2090901233"/>
                  </a:ext>
                </a:extLst>
              </a:tr>
              <a:tr h="375630">
                <a:tc>
                  <a:txBody>
                    <a:bodyPr/>
                    <a:lstStyle/>
                    <a:p>
                      <a:r>
                        <a:rPr lang="en-IN" b="0" dirty="0"/>
                        <a:t>0</a:t>
                      </a:r>
                    </a:p>
                  </a:txBody>
                  <a:tcPr>
                    <a:solidFill>
                      <a:schemeClr val="accent1"/>
                    </a:solidFill>
                  </a:tcPr>
                </a:tc>
                <a:tc>
                  <a:txBody>
                    <a:bodyPr/>
                    <a:lstStyle/>
                    <a:p>
                      <a:r>
                        <a:rPr lang="en-IN" b="0" dirty="0"/>
                        <a:t>1</a:t>
                      </a:r>
                    </a:p>
                  </a:txBody>
                  <a:tcPr>
                    <a:solidFill>
                      <a:schemeClr val="accent1"/>
                    </a:solidFill>
                  </a:tcPr>
                </a:tc>
                <a:tc>
                  <a:txBody>
                    <a:bodyPr/>
                    <a:lstStyle/>
                    <a:p>
                      <a:r>
                        <a:rPr lang="en-IN" b="0" dirty="0"/>
                        <a:t>1</a:t>
                      </a:r>
                    </a:p>
                  </a:txBody>
                  <a:tcPr>
                    <a:solidFill>
                      <a:schemeClr val="accent1"/>
                    </a:solidFill>
                  </a:tcPr>
                </a:tc>
                <a:extLst>
                  <a:ext uri="{0D108BD9-81ED-4DB2-BD59-A6C34878D82A}">
                    <a16:rowId xmlns:a16="http://schemas.microsoft.com/office/drawing/2014/main" val="2848688020"/>
                  </a:ext>
                </a:extLst>
              </a:tr>
            </a:tbl>
          </a:graphicData>
        </a:graphic>
      </p:graphicFrame>
      <p:sp>
        <p:nvSpPr>
          <p:cNvPr id="19" name="Rectangle 18">
            <a:extLst>
              <a:ext uri="{FF2B5EF4-FFF2-40B4-BE49-F238E27FC236}">
                <a16:creationId xmlns:a16="http://schemas.microsoft.com/office/drawing/2014/main" id="{F430FC1C-3884-428F-81AE-7F9183566450}"/>
              </a:ext>
            </a:extLst>
          </p:cNvPr>
          <p:cNvSpPr/>
          <p:nvPr/>
        </p:nvSpPr>
        <p:spPr>
          <a:xfrm>
            <a:off x="2246725" y="4123075"/>
            <a:ext cx="126770" cy="461665"/>
          </a:xfrm>
          <a:prstGeom prst="rect">
            <a:avLst/>
          </a:prstGeom>
          <a:noFill/>
        </p:spPr>
        <p:txBody>
          <a:bodyPr wrap="square" lIns="91440" tIns="45720" rIns="91440" bIns="45720">
            <a:spAutoFit/>
          </a:bodyPr>
          <a:lstStyle/>
          <a:p>
            <a:pPr lvl="1" algn="ctr"/>
            <a:r>
              <a:rPr lang="en-US" sz="2400" dirty="0">
                <a:ln w="0"/>
                <a:effectLst>
                  <a:outerShdw blurRad="38100" dist="19050" dir="2700000" algn="tl" rotWithShape="0">
                    <a:schemeClr val="dk1">
                      <a:alpha val="40000"/>
                    </a:schemeClr>
                  </a:outerShdw>
                </a:effectLst>
              </a:rPr>
              <a:t>*</a:t>
            </a:r>
            <a:endParaRPr lang="en-US" sz="2400" b="0" cap="none" spc="0" dirty="0">
              <a:ln w="0"/>
              <a:solidFill>
                <a:schemeClr val="tx1"/>
              </a:solidFill>
              <a:effectLst>
                <a:outerShdw blurRad="38100" dist="19050" dir="2700000" algn="tl" rotWithShape="0">
                  <a:schemeClr val="dk1">
                    <a:alpha val="40000"/>
                  </a:schemeClr>
                </a:outerShdw>
              </a:effectLst>
            </a:endParaRPr>
          </a:p>
        </p:txBody>
      </p:sp>
      <p:graphicFrame>
        <p:nvGraphicFramePr>
          <p:cNvPr id="20" name="Table 19">
            <a:extLst>
              <a:ext uri="{FF2B5EF4-FFF2-40B4-BE49-F238E27FC236}">
                <a16:creationId xmlns:a16="http://schemas.microsoft.com/office/drawing/2014/main" id="{390FAB28-797D-456C-9BD9-8B5597D3BEE2}"/>
              </a:ext>
            </a:extLst>
          </p:cNvPr>
          <p:cNvGraphicFramePr>
            <a:graphicFrameLocks noGrp="1"/>
          </p:cNvGraphicFramePr>
          <p:nvPr>
            <p:extLst>
              <p:ext uri="{D42A27DB-BD31-4B8C-83A1-F6EECF244321}">
                <p14:modId xmlns:p14="http://schemas.microsoft.com/office/powerpoint/2010/main" val="1450450092"/>
              </p:ext>
            </p:extLst>
          </p:nvPr>
        </p:nvGraphicFramePr>
        <p:xfrm>
          <a:off x="2706526" y="3811379"/>
          <a:ext cx="1434238" cy="1308000"/>
        </p:xfrm>
        <a:graphic>
          <a:graphicData uri="http://schemas.openxmlformats.org/drawingml/2006/table">
            <a:tbl>
              <a:tblPr firstRow="1" bandRow="1">
                <a:tableStyleId>{5940675A-B579-460E-94D1-54222C63F5DA}</a:tableStyleId>
              </a:tblPr>
              <a:tblGrid>
                <a:gridCol w="448816">
                  <a:extLst>
                    <a:ext uri="{9D8B030D-6E8A-4147-A177-3AD203B41FA5}">
                      <a16:colId xmlns:a16="http://schemas.microsoft.com/office/drawing/2014/main" val="1545573831"/>
                    </a:ext>
                  </a:extLst>
                </a:gridCol>
                <a:gridCol w="478268">
                  <a:extLst>
                    <a:ext uri="{9D8B030D-6E8A-4147-A177-3AD203B41FA5}">
                      <a16:colId xmlns:a16="http://schemas.microsoft.com/office/drawing/2014/main" val="738483081"/>
                    </a:ext>
                  </a:extLst>
                </a:gridCol>
                <a:gridCol w="507154">
                  <a:extLst>
                    <a:ext uri="{9D8B030D-6E8A-4147-A177-3AD203B41FA5}">
                      <a16:colId xmlns:a16="http://schemas.microsoft.com/office/drawing/2014/main" val="592152107"/>
                    </a:ext>
                  </a:extLst>
                </a:gridCol>
              </a:tblGrid>
              <a:tr h="436000">
                <a:tc>
                  <a:txBody>
                    <a:bodyPr/>
                    <a:lstStyle/>
                    <a:p>
                      <a:r>
                        <a:rPr lang="en-IN" dirty="0"/>
                        <a:t>1</a:t>
                      </a:r>
                    </a:p>
                  </a:txBody>
                  <a:tcPr/>
                </a:tc>
                <a:tc>
                  <a:txBody>
                    <a:bodyPr/>
                    <a:lstStyle/>
                    <a:p>
                      <a:r>
                        <a:rPr lang="en-IN" dirty="0"/>
                        <a:t>0</a:t>
                      </a:r>
                    </a:p>
                  </a:txBody>
                  <a:tcPr/>
                </a:tc>
                <a:tc>
                  <a:txBody>
                    <a:bodyPr/>
                    <a:lstStyle/>
                    <a:p>
                      <a:r>
                        <a:rPr lang="en-IN" dirty="0"/>
                        <a:t>1</a:t>
                      </a:r>
                    </a:p>
                  </a:txBody>
                  <a:tcPr/>
                </a:tc>
                <a:extLst>
                  <a:ext uri="{0D108BD9-81ED-4DB2-BD59-A6C34878D82A}">
                    <a16:rowId xmlns:a16="http://schemas.microsoft.com/office/drawing/2014/main" val="4280281735"/>
                  </a:ext>
                </a:extLst>
              </a:tr>
              <a:tr h="436000">
                <a:tc>
                  <a:txBody>
                    <a:bodyPr/>
                    <a:lstStyle/>
                    <a:p>
                      <a:r>
                        <a:rPr lang="en-IN" dirty="0"/>
                        <a:t>0</a:t>
                      </a:r>
                    </a:p>
                  </a:txBody>
                  <a:tcPr/>
                </a:tc>
                <a:tc>
                  <a:txBody>
                    <a:bodyPr/>
                    <a:lstStyle/>
                    <a:p>
                      <a:r>
                        <a:rPr lang="en-IN" dirty="0"/>
                        <a:t>1</a:t>
                      </a:r>
                    </a:p>
                  </a:txBody>
                  <a:tcPr/>
                </a:tc>
                <a:tc>
                  <a:txBody>
                    <a:bodyPr/>
                    <a:lstStyle/>
                    <a:p>
                      <a:r>
                        <a:rPr lang="en-IN" dirty="0"/>
                        <a:t> 0</a:t>
                      </a:r>
                    </a:p>
                  </a:txBody>
                  <a:tcPr/>
                </a:tc>
                <a:extLst>
                  <a:ext uri="{0D108BD9-81ED-4DB2-BD59-A6C34878D82A}">
                    <a16:rowId xmlns:a16="http://schemas.microsoft.com/office/drawing/2014/main" val="1630537758"/>
                  </a:ext>
                </a:extLst>
              </a:tr>
              <a:tr h="436000">
                <a:tc>
                  <a:txBody>
                    <a:bodyPr/>
                    <a:lstStyle/>
                    <a:p>
                      <a:r>
                        <a:rPr lang="en-IN" dirty="0"/>
                        <a:t>1</a:t>
                      </a:r>
                    </a:p>
                  </a:txBody>
                  <a:tcPr/>
                </a:tc>
                <a:tc>
                  <a:txBody>
                    <a:bodyPr/>
                    <a:lstStyle/>
                    <a:p>
                      <a:r>
                        <a:rPr lang="en-IN" dirty="0"/>
                        <a:t>0</a:t>
                      </a:r>
                    </a:p>
                  </a:txBody>
                  <a:tcPr/>
                </a:tc>
                <a:tc>
                  <a:txBody>
                    <a:bodyPr/>
                    <a:lstStyle/>
                    <a:p>
                      <a:r>
                        <a:rPr lang="en-IN" dirty="0"/>
                        <a:t>1</a:t>
                      </a:r>
                    </a:p>
                  </a:txBody>
                  <a:tcPr/>
                </a:tc>
                <a:extLst>
                  <a:ext uri="{0D108BD9-81ED-4DB2-BD59-A6C34878D82A}">
                    <a16:rowId xmlns:a16="http://schemas.microsoft.com/office/drawing/2014/main" val="1884633815"/>
                  </a:ext>
                </a:extLst>
              </a:tr>
            </a:tbl>
          </a:graphicData>
        </a:graphic>
      </p:graphicFrame>
      <p:sp>
        <p:nvSpPr>
          <p:cNvPr id="21" name="Arrow: Right 20">
            <a:extLst>
              <a:ext uri="{FF2B5EF4-FFF2-40B4-BE49-F238E27FC236}">
                <a16:creationId xmlns:a16="http://schemas.microsoft.com/office/drawing/2014/main" id="{A095E1F8-5184-49E0-A163-C049264CE28E}"/>
              </a:ext>
            </a:extLst>
          </p:cNvPr>
          <p:cNvSpPr/>
          <p:nvPr/>
        </p:nvSpPr>
        <p:spPr>
          <a:xfrm>
            <a:off x="4305824" y="4265145"/>
            <a:ext cx="621437" cy="31959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aphicFrame>
        <p:nvGraphicFramePr>
          <p:cNvPr id="22" name="Table 21">
            <a:extLst>
              <a:ext uri="{FF2B5EF4-FFF2-40B4-BE49-F238E27FC236}">
                <a16:creationId xmlns:a16="http://schemas.microsoft.com/office/drawing/2014/main" id="{CC9FFCDE-45E6-4A9B-B54A-8316401E67F2}"/>
              </a:ext>
            </a:extLst>
          </p:cNvPr>
          <p:cNvGraphicFramePr>
            <a:graphicFrameLocks noGrp="1"/>
          </p:cNvGraphicFramePr>
          <p:nvPr>
            <p:extLst>
              <p:ext uri="{D42A27DB-BD31-4B8C-83A1-F6EECF244321}">
                <p14:modId xmlns:p14="http://schemas.microsoft.com/office/powerpoint/2010/main" val="938686625"/>
              </p:ext>
            </p:extLst>
          </p:nvPr>
        </p:nvGraphicFramePr>
        <p:xfrm>
          <a:off x="5051728" y="3857909"/>
          <a:ext cx="1733885" cy="1308000"/>
        </p:xfrm>
        <a:graphic>
          <a:graphicData uri="http://schemas.openxmlformats.org/drawingml/2006/table">
            <a:tbl>
              <a:tblPr firstRow="1" bandRow="1">
                <a:tableStyleId>{5940675A-B579-460E-94D1-54222C63F5DA}</a:tableStyleId>
              </a:tblPr>
              <a:tblGrid>
                <a:gridCol w="537073">
                  <a:extLst>
                    <a:ext uri="{9D8B030D-6E8A-4147-A177-3AD203B41FA5}">
                      <a16:colId xmlns:a16="http://schemas.microsoft.com/office/drawing/2014/main" val="1545573831"/>
                    </a:ext>
                  </a:extLst>
                </a:gridCol>
                <a:gridCol w="548640">
                  <a:extLst>
                    <a:ext uri="{9D8B030D-6E8A-4147-A177-3AD203B41FA5}">
                      <a16:colId xmlns:a16="http://schemas.microsoft.com/office/drawing/2014/main" val="738483081"/>
                    </a:ext>
                  </a:extLst>
                </a:gridCol>
                <a:gridCol w="648172">
                  <a:extLst>
                    <a:ext uri="{9D8B030D-6E8A-4147-A177-3AD203B41FA5}">
                      <a16:colId xmlns:a16="http://schemas.microsoft.com/office/drawing/2014/main" val="592152107"/>
                    </a:ext>
                  </a:extLst>
                </a:gridCol>
              </a:tblGrid>
              <a:tr h="436000">
                <a:tc>
                  <a:txBody>
                    <a:bodyPr/>
                    <a:lstStyle/>
                    <a:p>
                      <a:r>
                        <a:rPr lang="en-IN" dirty="0"/>
                        <a:t>1*1</a:t>
                      </a:r>
                    </a:p>
                  </a:txBody>
                  <a:tcPr/>
                </a:tc>
                <a:tc>
                  <a:txBody>
                    <a:bodyPr/>
                    <a:lstStyle/>
                    <a:p>
                      <a:r>
                        <a:rPr lang="en-IN" dirty="0"/>
                        <a:t>1*0</a:t>
                      </a:r>
                    </a:p>
                  </a:txBody>
                  <a:tcPr/>
                </a:tc>
                <a:tc>
                  <a:txBody>
                    <a:bodyPr/>
                    <a:lstStyle/>
                    <a:p>
                      <a:r>
                        <a:rPr lang="en-IN" dirty="0"/>
                        <a:t>0*1</a:t>
                      </a:r>
                    </a:p>
                  </a:txBody>
                  <a:tcPr/>
                </a:tc>
                <a:extLst>
                  <a:ext uri="{0D108BD9-81ED-4DB2-BD59-A6C34878D82A}">
                    <a16:rowId xmlns:a16="http://schemas.microsoft.com/office/drawing/2014/main" val="4280281735"/>
                  </a:ext>
                </a:extLst>
              </a:tr>
              <a:tr h="436000">
                <a:tc>
                  <a:txBody>
                    <a:bodyPr/>
                    <a:lstStyle/>
                    <a:p>
                      <a:r>
                        <a:rPr lang="en-IN" dirty="0"/>
                        <a:t>1*0</a:t>
                      </a:r>
                    </a:p>
                  </a:txBody>
                  <a:tcPr/>
                </a:tc>
                <a:tc>
                  <a:txBody>
                    <a:bodyPr/>
                    <a:lstStyle/>
                    <a:p>
                      <a:r>
                        <a:rPr lang="en-IN" dirty="0"/>
                        <a:t>1*1</a:t>
                      </a:r>
                    </a:p>
                  </a:txBody>
                  <a:tcPr/>
                </a:tc>
                <a:tc>
                  <a:txBody>
                    <a:bodyPr/>
                    <a:lstStyle/>
                    <a:p>
                      <a:r>
                        <a:rPr lang="en-IN" dirty="0"/>
                        <a:t> 1*0</a:t>
                      </a:r>
                    </a:p>
                  </a:txBody>
                  <a:tcPr/>
                </a:tc>
                <a:extLst>
                  <a:ext uri="{0D108BD9-81ED-4DB2-BD59-A6C34878D82A}">
                    <a16:rowId xmlns:a16="http://schemas.microsoft.com/office/drawing/2014/main" val="1630537758"/>
                  </a:ext>
                </a:extLst>
              </a:tr>
              <a:tr h="436000">
                <a:tc>
                  <a:txBody>
                    <a:bodyPr/>
                    <a:lstStyle/>
                    <a:p>
                      <a:r>
                        <a:rPr lang="en-IN" dirty="0"/>
                        <a:t>0*1</a:t>
                      </a:r>
                    </a:p>
                  </a:txBody>
                  <a:tcPr/>
                </a:tc>
                <a:tc>
                  <a:txBody>
                    <a:bodyPr/>
                    <a:lstStyle/>
                    <a:p>
                      <a:r>
                        <a:rPr lang="en-IN" dirty="0"/>
                        <a:t>1*0</a:t>
                      </a:r>
                    </a:p>
                  </a:txBody>
                  <a:tcPr/>
                </a:tc>
                <a:tc>
                  <a:txBody>
                    <a:bodyPr/>
                    <a:lstStyle/>
                    <a:p>
                      <a:r>
                        <a:rPr lang="en-IN" dirty="0"/>
                        <a:t>1*1</a:t>
                      </a:r>
                    </a:p>
                  </a:txBody>
                  <a:tcPr/>
                </a:tc>
                <a:extLst>
                  <a:ext uri="{0D108BD9-81ED-4DB2-BD59-A6C34878D82A}">
                    <a16:rowId xmlns:a16="http://schemas.microsoft.com/office/drawing/2014/main" val="1884633815"/>
                  </a:ext>
                </a:extLst>
              </a:tr>
            </a:tbl>
          </a:graphicData>
        </a:graphic>
      </p:graphicFrame>
      <p:sp>
        <p:nvSpPr>
          <p:cNvPr id="23" name="Arrow: Right 22">
            <a:extLst>
              <a:ext uri="{FF2B5EF4-FFF2-40B4-BE49-F238E27FC236}">
                <a16:creationId xmlns:a16="http://schemas.microsoft.com/office/drawing/2014/main" id="{EE33B76D-5062-40D0-9E6E-4817348B6898}"/>
              </a:ext>
            </a:extLst>
          </p:cNvPr>
          <p:cNvSpPr/>
          <p:nvPr/>
        </p:nvSpPr>
        <p:spPr>
          <a:xfrm>
            <a:off x="6901795" y="4265145"/>
            <a:ext cx="621437" cy="31959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aphicFrame>
        <p:nvGraphicFramePr>
          <p:cNvPr id="24" name="Table 23">
            <a:extLst>
              <a:ext uri="{FF2B5EF4-FFF2-40B4-BE49-F238E27FC236}">
                <a16:creationId xmlns:a16="http://schemas.microsoft.com/office/drawing/2014/main" id="{50E12785-B9C6-4404-87DD-7990A029AD9E}"/>
              </a:ext>
            </a:extLst>
          </p:cNvPr>
          <p:cNvGraphicFramePr>
            <a:graphicFrameLocks noGrp="1"/>
          </p:cNvGraphicFramePr>
          <p:nvPr>
            <p:extLst>
              <p:ext uri="{D42A27DB-BD31-4B8C-83A1-F6EECF244321}">
                <p14:modId xmlns:p14="http://schemas.microsoft.com/office/powerpoint/2010/main" val="1371874631"/>
              </p:ext>
            </p:extLst>
          </p:nvPr>
        </p:nvGraphicFramePr>
        <p:xfrm>
          <a:off x="7696577" y="3811379"/>
          <a:ext cx="1434238" cy="1308000"/>
        </p:xfrm>
        <a:graphic>
          <a:graphicData uri="http://schemas.openxmlformats.org/drawingml/2006/table">
            <a:tbl>
              <a:tblPr firstRow="1" bandRow="1">
                <a:tableStyleId>{5940675A-B579-460E-94D1-54222C63F5DA}</a:tableStyleId>
              </a:tblPr>
              <a:tblGrid>
                <a:gridCol w="448816">
                  <a:extLst>
                    <a:ext uri="{9D8B030D-6E8A-4147-A177-3AD203B41FA5}">
                      <a16:colId xmlns:a16="http://schemas.microsoft.com/office/drawing/2014/main" val="1545573831"/>
                    </a:ext>
                  </a:extLst>
                </a:gridCol>
                <a:gridCol w="478268">
                  <a:extLst>
                    <a:ext uri="{9D8B030D-6E8A-4147-A177-3AD203B41FA5}">
                      <a16:colId xmlns:a16="http://schemas.microsoft.com/office/drawing/2014/main" val="738483081"/>
                    </a:ext>
                  </a:extLst>
                </a:gridCol>
                <a:gridCol w="507154">
                  <a:extLst>
                    <a:ext uri="{9D8B030D-6E8A-4147-A177-3AD203B41FA5}">
                      <a16:colId xmlns:a16="http://schemas.microsoft.com/office/drawing/2014/main" val="592152107"/>
                    </a:ext>
                  </a:extLst>
                </a:gridCol>
              </a:tblGrid>
              <a:tr h="436000">
                <a:tc>
                  <a:txBody>
                    <a:bodyPr/>
                    <a:lstStyle/>
                    <a:p>
                      <a:r>
                        <a:rPr lang="en-IN" dirty="0"/>
                        <a:t>1</a:t>
                      </a:r>
                    </a:p>
                  </a:txBody>
                  <a:tcPr/>
                </a:tc>
                <a:tc>
                  <a:txBody>
                    <a:bodyPr/>
                    <a:lstStyle/>
                    <a:p>
                      <a:r>
                        <a:rPr lang="en-IN" dirty="0"/>
                        <a:t>0</a:t>
                      </a:r>
                    </a:p>
                  </a:txBody>
                  <a:tcPr/>
                </a:tc>
                <a:tc>
                  <a:txBody>
                    <a:bodyPr/>
                    <a:lstStyle/>
                    <a:p>
                      <a:r>
                        <a:rPr lang="en-IN" dirty="0"/>
                        <a:t>0</a:t>
                      </a:r>
                    </a:p>
                  </a:txBody>
                  <a:tcPr/>
                </a:tc>
                <a:extLst>
                  <a:ext uri="{0D108BD9-81ED-4DB2-BD59-A6C34878D82A}">
                    <a16:rowId xmlns:a16="http://schemas.microsoft.com/office/drawing/2014/main" val="4280281735"/>
                  </a:ext>
                </a:extLst>
              </a:tr>
              <a:tr h="436000">
                <a:tc>
                  <a:txBody>
                    <a:bodyPr/>
                    <a:lstStyle/>
                    <a:p>
                      <a:r>
                        <a:rPr lang="en-IN" dirty="0"/>
                        <a:t>0</a:t>
                      </a:r>
                    </a:p>
                  </a:txBody>
                  <a:tcPr/>
                </a:tc>
                <a:tc>
                  <a:txBody>
                    <a:bodyPr/>
                    <a:lstStyle/>
                    <a:p>
                      <a:r>
                        <a:rPr lang="en-IN" dirty="0"/>
                        <a:t>1</a:t>
                      </a:r>
                    </a:p>
                  </a:txBody>
                  <a:tcPr/>
                </a:tc>
                <a:tc>
                  <a:txBody>
                    <a:bodyPr/>
                    <a:lstStyle/>
                    <a:p>
                      <a:r>
                        <a:rPr lang="en-IN" dirty="0"/>
                        <a:t> 0</a:t>
                      </a:r>
                    </a:p>
                  </a:txBody>
                  <a:tcPr/>
                </a:tc>
                <a:extLst>
                  <a:ext uri="{0D108BD9-81ED-4DB2-BD59-A6C34878D82A}">
                    <a16:rowId xmlns:a16="http://schemas.microsoft.com/office/drawing/2014/main" val="1630537758"/>
                  </a:ext>
                </a:extLst>
              </a:tr>
              <a:tr h="436000">
                <a:tc>
                  <a:txBody>
                    <a:bodyPr/>
                    <a:lstStyle/>
                    <a:p>
                      <a:r>
                        <a:rPr lang="en-IN" dirty="0"/>
                        <a:t>0</a:t>
                      </a:r>
                    </a:p>
                  </a:txBody>
                  <a:tcPr/>
                </a:tc>
                <a:tc>
                  <a:txBody>
                    <a:bodyPr/>
                    <a:lstStyle/>
                    <a:p>
                      <a:r>
                        <a:rPr lang="en-IN" dirty="0"/>
                        <a:t>0</a:t>
                      </a:r>
                    </a:p>
                  </a:txBody>
                  <a:tcPr/>
                </a:tc>
                <a:tc>
                  <a:txBody>
                    <a:bodyPr/>
                    <a:lstStyle/>
                    <a:p>
                      <a:r>
                        <a:rPr lang="en-IN" dirty="0"/>
                        <a:t>1</a:t>
                      </a:r>
                    </a:p>
                  </a:txBody>
                  <a:tcPr/>
                </a:tc>
                <a:extLst>
                  <a:ext uri="{0D108BD9-81ED-4DB2-BD59-A6C34878D82A}">
                    <a16:rowId xmlns:a16="http://schemas.microsoft.com/office/drawing/2014/main" val="1884633815"/>
                  </a:ext>
                </a:extLst>
              </a:tr>
            </a:tbl>
          </a:graphicData>
        </a:graphic>
      </p:graphicFrame>
      <p:sp>
        <p:nvSpPr>
          <p:cNvPr id="25" name="Rectangle 24">
            <a:extLst>
              <a:ext uri="{FF2B5EF4-FFF2-40B4-BE49-F238E27FC236}">
                <a16:creationId xmlns:a16="http://schemas.microsoft.com/office/drawing/2014/main" id="{29323729-BF78-4D04-BDFD-0203FE29DFAA}"/>
              </a:ext>
            </a:extLst>
          </p:cNvPr>
          <p:cNvSpPr/>
          <p:nvPr/>
        </p:nvSpPr>
        <p:spPr>
          <a:xfrm>
            <a:off x="9179583" y="3803480"/>
            <a:ext cx="1434238" cy="923330"/>
          </a:xfrm>
          <a:prstGeom prst="rect">
            <a:avLst/>
          </a:prstGeom>
          <a:noFill/>
        </p:spPr>
        <p:txBody>
          <a:bodyPr wrap="square" lIns="91440" tIns="45720" rIns="91440" bIns="45720">
            <a:spAutoFit/>
          </a:bodyPr>
          <a:lstStyle/>
          <a:p>
            <a:pPr algn="ctr"/>
            <a:r>
              <a:rPr lang="en-US" dirty="0">
                <a:ln w="0"/>
                <a:effectLst>
                  <a:outerShdw blurRad="38100" dist="19050" dir="2700000" algn="tl" rotWithShape="0">
                    <a:schemeClr val="dk1">
                      <a:alpha val="40000"/>
                    </a:schemeClr>
                  </a:outerShdw>
                </a:effectLst>
              </a:rPr>
              <a:t>Total number of 1’s = 4</a:t>
            </a:r>
            <a:endParaRPr lang="en-US" b="0" cap="none" spc="0" dirty="0">
              <a:ln w="0"/>
              <a:solidFill>
                <a:schemeClr val="tx1"/>
              </a:solidFill>
              <a:effectLst>
                <a:outerShdw blurRad="38100" dist="19050" dir="2700000" algn="tl" rotWithShape="0">
                  <a:schemeClr val="dk1">
                    <a:alpha val="40000"/>
                  </a:schemeClr>
                </a:outerShdw>
              </a:effectLst>
            </a:endParaRPr>
          </a:p>
        </p:txBody>
      </p:sp>
      <p:sp>
        <p:nvSpPr>
          <p:cNvPr id="26" name="Rectangle 25">
            <a:extLst>
              <a:ext uri="{FF2B5EF4-FFF2-40B4-BE49-F238E27FC236}">
                <a16:creationId xmlns:a16="http://schemas.microsoft.com/office/drawing/2014/main" id="{198147A2-9291-4E41-BA11-662ABCE08001}"/>
              </a:ext>
            </a:extLst>
          </p:cNvPr>
          <p:cNvSpPr/>
          <p:nvPr/>
        </p:nvSpPr>
        <p:spPr>
          <a:xfrm>
            <a:off x="10922534" y="1873162"/>
            <a:ext cx="1434238" cy="923330"/>
          </a:xfrm>
          <a:prstGeom prst="rect">
            <a:avLst/>
          </a:prstGeom>
          <a:noFill/>
        </p:spPr>
        <p:txBody>
          <a:bodyPr wrap="square" lIns="91440" tIns="45720" rIns="91440" bIns="45720">
            <a:spAutoFit/>
          </a:bodyPr>
          <a:lstStyle/>
          <a:p>
            <a:pPr algn="ctr"/>
            <a:r>
              <a:rPr lang="en-US" dirty="0">
                <a:ln w="0"/>
                <a:effectLst>
                  <a:outerShdw blurRad="38100" dist="19050" dir="2700000" algn="tl" rotWithShape="0">
                    <a:schemeClr val="dk1">
                      <a:alpha val="40000"/>
                    </a:schemeClr>
                  </a:outerShdw>
                </a:effectLst>
              </a:rPr>
              <a:t>Total number of 1’s = 4</a:t>
            </a:r>
            <a:endParaRPr lang="en-US"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5019990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6B2D3BE9-DFDF-480B-9E3A-BBBCE1A14C78}"/>
              </a:ext>
            </a:extLst>
          </p:cNvPr>
          <p:cNvGraphicFramePr>
            <a:graphicFrameLocks noGrp="1"/>
          </p:cNvGraphicFramePr>
          <p:nvPr>
            <p:extLst>
              <p:ext uri="{D42A27DB-BD31-4B8C-83A1-F6EECF244321}">
                <p14:modId xmlns:p14="http://schemas.microsoft.com/office/powerpoint/2010/main" val="1312919315"/>
              </p:ext>
            </p:extLst>
          </p:nvPr>
        </p:nvGraphicFramePr>
        <p:xfrm>
          <a:off x="114425" y="781877"/>
          <a:ext cx="1945195" cy="1828800"/>
        </p:xfrm>
        <a:graphic>
          <a:graphicData uri="http://schemas.openxmlformats.org/drawingml/2006/table">
            <a:tbl>
              <a:tblPr firstRow="1" bandRow="1">
                <a:tableStyleId>{5940675A-B579-460E-94D1-54222C63F5DA}</a:tableStyleId>
              </a:tblPr>
              <a:tblGrid>
                <a:gridCol w="389039">
                  <a:extLst>
                    <a:ext uri="{9D8B030D-6E8A-4147-A177-3AD203B41FA5}">
                      <a16:colId xmlns:a16="http://schemas.microsoft.com/office/drawing/2014/main" val="1347808995"/>
                    </a:ext>
                  </a:extLst>
                </a:gridCol>
                <a:gridCol w="389039">
                  <a:extLst>
                    <a:ext uri="{9D8B030D-6E8A-4147-A177-3AD203B41FA5}">
                      <a16:colId xmlns:a16="http://schemas.microsoft.com/office/drawing/2014/main" val="2615720725"/>
                    </a:ext>
                  </a:extLst>
                </a:gridCol>
                <a:gridCol w="389039">
                  <a:extLst>
                    <a:ext uri="{9D8B030D-6E8A-4147-A177-3AD203B41FA5}">
                      <a16:colId xmlns:a16="http://schemas.microsoft.com/office/drawing/2014/main" val="4083710181"/>
                    </a:ext>
                  </a:extLst>
                </a:gridCol>
                <a:gridCol w="389039">
                  <a:extLst>
                    <a:ext uri="{9D8B030D-6E8A-4147-A177-3AD203B41FA5}">
                      <a16:colId xmlns:a16="http://schemas.microsoft.com/office/drawing/2014/main" val="3455224445"/>
                    </a:ext>
                  </a:extLst>
                </a:gridCol>
                <a:gridCol w="389039">
                  <a:extLst>
                    <a:ext uri="{9D8B030D-6E8A-4147-A177-3AD203B41FA5}">
                      <a16:colId xmlns:a16="http://schemas.microsoft.com/office/drawing/2014/main" val="361439934"/>
                    </a:ext>
                  </a:extLst>
                </a:gridCol>
              </a:tblGrid>
              <a:tr h="302664">
                <a:tc>
                  <a:txBody>
                    <a:bodyPr/>
                    <a:lstStyle/>
                    <a:p>
                      <a:r>
                        <a:rPr lang="en-IN" dirty="0"/>
                        <a:t>1</a:t>
                      </a:r>
                    </a:p>
                  </a:txBody>
                  <a:tcPr/>
                </a:tc>
                <a:tc>
                  <a:txBody>
                    <a:bodyPr/>
                    <a:lstStyle/>
                    <a:p>
                      <a:r>
                        <a:rPr lang="en-IN" dirty="0"/>
                        <a:t>1</a:t>
                      </a:r>
                    </a:p>
                  </a:txBody>
                  <a:tcPr/>
                </a:tc>
                <a:tc>
                  <a:txBody>
                    <a:bodyPr/>
                    <a:lstStyle/>
                    <a:p>
                      <a:r>
                        <a:rPr lang="en-IN" dirty="0"/>
                        <a:t>1</a:t>
                      </a:r>
                    </a:p>
                  </a:txBody>
                  <a:tcPr/>
                </a:tc>
                <a:tc>
                  <a:txBody>
                    <a:bodyPr/>
                    <a:lstStyle/>
                    <a:p>
                      <a:r>
                        <a:rPr lang="en-IN" dirty="0"/>
                        <a:t>0</a:t>
                      </a:r>
                    </a:p>
                  </a:txBody>
                  <a:tcPr/>
                </a:tc>
                <a:tc>
                  <a:txBody>
                    <a:bodyPr/>
                    <a:lstStyle/>
                    <a:p>
                      <a:r>
                        <a:rPr lang="en-IN" dirty="0"/>
                        <a:t>0</a:t>
                      </a:r>
                    </a:p>
                  </a:txBody>
                  <a:tcPr/>
                </a:tc>
                <a:extLst>
                  <a:ext uri="{0D108BD9-81ED-4DB2-BD59-A6C34878D82A}">
                    <a16:rowId xmlns:a16="http://schemas.microsoft.com/office/drawing/2014/main" val="3674269208"/>
                  </a:ext>
                </a:extLst>
              </a:tr>
              <a:tr h="302664">
                <a:tc>
                  <a:txBody>
                    <a:bodyPr/>
                    <a:lstStyle/>
                    <a:p>
                      <a:r>
                        <a:rPr lang="en-IN" dirty="0"/>
                        <a:t>0</a:t>
                      </a:r>
                    </a:p>
                  </a:txBody>
                  <a:tcPr/>
                </a:tc>
                <a:tc>
                  <a:txBody>
                    <a:bodyPr/>
                    <a:lstStyle/>
                    <a:p>
                      <a:r>
                        <a:rPr lang="en-IN" dirty="0"/>
                        <a:t>1</a:t>
                      </a:r>
                    </a:p>
                  </a:txBody>
                  <a:tcPr/>
                </a:tc>
                <a:tc>
                  <a:txBody>
                    <a:bodyPr/>
                    <a:lstStyle/>
                    <a:p>
                      <a:r>
                        <a:rPr lang="en-IN" dirty="0"/>
                        <a:t>1</a:t>
                      </a:r>
                    </a:p>
                  </a:txBody>
                  <a:tcPr/>
                </a:tc>
                <a:tc>
                  <a:txBody>
                    <a:bodyPr/>
                    <a:lstStyle/>
                    <a:p>
                      <a:r>
                        <a:rPr lang="en-IN" dirty="0"/>
                        <a:t>1</a:t>
                      </a:r>
                    </a:p>
                  </a:txBody>
                  <a:tcPr/>
                </a:tc>
                <a:tc>
                  <a:txBody>
                    <a:bodyPr/>
                    <a:lstStyle/>
                    <a:p>
                      <a:r>
                        <a:rPr lang="en-IN" dirty="0"/>
                        <a:t>0</a:t>
                      </a:r>
                    </a:p>
                  </a:txBody>
                  <a:tcPr/>
                </a:tc>
                <a:extLst>
                  <a:ext uri="{0D108BD9-81ED-4DB2-BD59-A6C34878D82A}">
                    <a16:rowId xmlns:a16="http://schemas.microsoft.com/office/drawing/2014/main" val="426175890"/>
                  </a:ext>
                </a:extLst>
              </a:tr>
              <a:tr h="302664">
                <a:tc>
                  <a:txBody>
                    <a:bodyPr/>
                    <a:lstStyle/>
                    <a:p>
                      <a:r>
                        <a:rPr lang="en-IN" dirty="0"/>
                        <a:t>0</a:t>
                      </a:r>
                    </a:p>
                  </a:txBody>
                  <a:tcPr/>
                </a:tc>
                <a:tc>
                  <a:txBody>
                    <a:bodyPr/>
                    <a:lstStyle/>
                    <a:p>
                      <a:r>
                        <a:rPr lang="en-IN" dirty="0"/>
                        <a:t>0</a:t>
                      </a:r>
                    </a:p>
                  </a:txBody>
                  <a:tcPr/>
                </a:tc>
                <a:tc>
                  <a:txBody>
                    <a:bodyPr/>
                    <a:lstStyle/>
                    <a:p>
                      <a:r>
                        <a:rPr lang="en-IN" dirty="0"/>
                        <a:t>1</a:t>
                      </a:r>
                    </a:p>
                  </a:txBody>
                  <a:tcPr/>
                </a:tc>
                <a:tc>
                  <a:txBody>
                    <a:bodyPr/>
                    <a:lstStyle/>
                    <a:p>
                      <a:r>
                        <a:rPr lang="en-IN" dirty="0"/>
                        <a:t>1</a:t>
                      </a:r>
                    </a:p>
                  </a:txBody>
                  <a:tcPr/>
                </a:tc>
                <a:tc>
                  <a:txBody>
                    <a:bodyPr/>
                    <a:lstStyle/>
                    <a:p>
                      <a:r>
                        <a:rPr lang="en-IN" dirty="0"/>
                        <a:t>1</a:t>
                      </a:r>
                    </a:p>
                  </a:txBody>
                  <a:tcPr/>
                </a:tc>
                <a:extLst>
                  <a:ext uri="{0D108BD9-81ED-4DB2-BD59-A6C34878D82A}">
                    <a16:rowId xmlns:a16="http://schemas.microsoft.com/office/drawing/2014/main" val="3455372045"/>
                  </a:ext>
                </a:extLst>
              </a:tr>
              <a:tr h="302664">
                <a:tc>
                  <a:txBody>
                    <a:bodyPr/>
                    <a:lstStyle/>
                    <a:p>
                      <a:r>
                        <a:rPr lang="en-IN" dirty="0"/>
                        <a:t>0</a:t>
                      </a:r>
                    </a:p>
                  </a:txBody>
                  <a:tcPr/>
                </a:tc>
                <a:tc>
                  <a:txBody>
                    <a:bodyPr/>
                    <a:lstStyle/>
                    <a:p>
                      <a:r>
                        <a:rPr lang="en-IN" dirty="0"/>
                        <a:t>0</a:t>
                      </a:r>
                    </a:p>
                  </a:txBody>
                  <a:tcPr/>
                </a:tc>
                <a:tc>
                  <a:txBody>
                    <a:bodyPr/>
                    <a:lstStyle/>
                    <a:p>
                      <a:r>
                        <a:rPr lang="en-IN" dirty="0"/>
                        <a:t>1</a:t>
                      </a:r>
                    </a:p>
                  </a:txBody>
                  <a:tcPr/>
                </a:tc>
                <a:tc>
                  <a:txBody>
                    <a:bodyPr/>
                    <a:lstStyle/>
                    <a:p>
                      <a:r>
                        <a:rPr lang="en-IN" dirty="0"/>
                        <a:t>1</a:t>
                      </a:r>
                    </a:p>
                  </a:txBody>
                  <a:tcPr/>
                </a:tc>
                <a:tc>
                  <a:txBody>
                    <a:bodyPr/>
                    <a:lstStyle/>
                    <a:p>
                      <a:r>
                        <a:rPr lang="en-IN" dirty="0"/>
                        <a:t>0</a:t>
                      </a:r>
                    </a:p>
                  </a:txBody>
                  <a:tcPr/>
                </a:tc>
                <a:extLst>
                  <a:ext uri="{0D108BD9-81ED-4DB2-BD59-A6C34878D82A}">
                    <a16:rowId xmlns:a16="http://schemas.microsoft.com/office/drawing/2014/main" val="1148960603"/>
                  </a:ext>
                </a:extLst>
              </a:tr>
              <a:tr h="302664">
                <a:tc>
                  <a:txBody>
                    <a:bodyPr/>
                    <a:lstStyle/>
                    <a:p>
                      <a:r>
                        <a:rPr lang="en-IN" dirty="0"/>
                        <a:t>0</a:t>
                      </a:r>
                    </a:p>
                  </a:txBody>
                  <a:tcPr/>
                </a:tc>
                <a:tc>
                  <a:txBody>
                    <a:bodyPr/>
                    <a:lstStyle/>
                    <a:p>
                      <a:r>
                        <a:rPr lang="en-IN" dirty="0"/>
                        <a:t>1</a:t>
                      </a:r>
                    </a:p>
                  </a:txBody>
                  <a:tcPr/>
                </a:tc>
                <a:tc>
                  <a:txBody>
                    <a:bodyPr/>
                    <a:lstStyle/>
                    <a:p>
                      <a:r>
                        <a:rPr lang="en-IN" dirty="0"/>
                        <a:t>1</a:t>
                      </a:r>
                    </a:p>
                  </a:txBody>
                  <a:tcPr/>
                </a:tc>
                <a:tc>
                  <a:txBody>
                    <a:bodyPr/>
                    <a:lstStyle/>
                    <a:p>
                      <a:r>
                        <a:rPr lang="en-IN" dirty="0"/>
                        <a:t>0</a:t>
                      </a:r>
                    </a:p>
                  </a:txBody>
                  <a:tcPr/>
                </a:tc>
                <a:tc>
                  <a:txBody>
                    <a:bodyPr/>
                    <a:lstStyle/>
                    <a:p>
                      <a:r>
                        <a:rPr lang="en-IN" dirty="0"/>
                        <a:t>0</a:t>
                      </a:r>
                    </a:p>
                  </a:txBody>
                  <a:tcPr/>
                </a:tc>
                <a:extLst>
                  <a:ext uri="{0D108BD9-81ED-4DB2-BD59-A6C34878D82A}">
                    <a16:rowId xmlns:a16="http://schemas.microsoft.com/office/drawing/2014/main" val="1484370740"/>
                  </a:ext>
                </a:extLst>
              </a:tr>
            </a:tbl>
          </a:graphicData>
        </a:graphic>
      </p:graphicFrame>
      <p:graphicFrame>
        <p:nvGraphicFramePr>
          <p:cNvPr id="5" name="Table 4">
            <a:extLst>
              <a:ext uri="{FF2B5EF4-FFF2-40B4-BE49-F238E27FC236}">
                <a16:creationId xmlns:a16="http://schemas.microsoft.com/office/drawing/2014/main" id="{D5450049-A14D-4E9E-AED9-ABC7A63CECD1}"/>
              </a:ext>
            </a:extLst>
          </p:cNvPr>
          <p:cNvGraphicFramePr>
            <a:graphicFrameLocks noGrp="1"/>
          </p:cNvGraphicFramePr>
          <p:nvPr>
            <p:extLst>
              <p:ext uri="{D42A27DB-BD31-4B8C-83A1-F6EECF244321}">
                <p14:modId xmlns:p14="http://schemas.microsoft.com/office/powerpoint/2010/main" val="1984265759"/>
              </p:ext>
            </p:extLst>
          </p:nvPr>
        </p:nvGraphicFramePr>
        <p:xfrm>
          <a:off x="887769" y="781877"/>
          <a:ext cx="1171851" cy="1097280"/>
        </p:xfrm>
        <a:graphic>
          <a:graphicData uri="http://schemas.openxmlformats.org/drawingml/2006/table">
            <a:tbl>
              <a:tblPr firstRow="1" bandRow="1">
                <a:tableStyleId>{C4B1156A-380E-4F78-BDF5-A606A8083BF9}</a:tableStyleId>
              </a:tblPr>
              <a:tblGrid>
                <a:gridCol w="390617">
                  <a:extLst>
                    <a:ext uri="{9D8B030D-6E8A-4147-A177-3AD203B41FA5}">
                      <a16:colId xmlns:a16="http://schemas.microsoft.com/office/drawing/2014/main" val="1920517659"/>
                    </a:ext>
                  </a:extLst>
                </a:gridCol>
                <a:gridCol w="390617">
                  <a:extLst>
                    <a:ext uri="{9D8B030D-6E8A-4147-A177-3AD203B41FA5}">
                      <a16:colId xmlns:a16="http://schemas.microsoft.com/office/drawing/2014/main" val="3719465751"/>
                    </a:ext>
                  </a:extLst>
                </a:gridCol>
                <a:gridCol w="390617">
                  <a:extLst>
                    <a:ext uri="{9D8B030D-6E8A-4147-A177-3AD203B41FA5}">
                      <a16:colId xmlns:a16="http://schemas.microsoft.com/office/drawing/2014/main" val="3335170379"/>
                    </a:ext>
                  </a:extLst>
                </a:gridCol>
              </a:tblGrid>
              <a:tr h="347602">
                <a:tc>
                  <a:txBody>
                    <a:bodyPr/>
                    <a:lstStyle/>
                    <a:p>
                      <a:r>
                        <a:rPr lang="en-IN" b="0" dirty="0"/>
                        <a:t>1</a:t>
                      </a:r>
                    </a:p>
                  </a:txBody>
                  <a:tcPr>
                    <a:solidFill>
                      <a:schemeClr val="accent1"/>
                    </a:solidFill>
                  </a:tcPr>
                </a:tc>
                <a:tc>
                  <a:txBody>
                    <a:bodyPr/>
                    <a:lstStyle/>
                    <a:p>
                      <a:r>
                        <a:rPr lang="en-IN" b="0" dirty="0"/>
                        <a:t>0</a:t>
                      </a:r>
                    </a:p>
                  </a:txBody>
                  <a:tcPr>
                    <a:solidFill>
                      <a:schemeClr val="accent1"/>
                    </a:solidFill>
                  </a:tcPr>
                </a:tc>
                <a:tc>
                  <a:txBody>
                    <a:bodyPr/>
                    <a:lstStyle/>
                    <a:p>
                      <a:r>
                        <a:rPr lang="en-IN" b="0" dirty="0"/>
                        <a:t>0</a:t>
                      </a:r>
                    </a:p>
                  </a:txBody>
                  <a:tcPr>
                    <a:solidFill>
                      <a:schemeClr val="accent1"/>
                    </a:solidFill>
                  </a:tcPr>
                </a:tc>
                <a:extLst>
                  <a:ext uri="{0D108BD9-81ED-4DB2-BD59-A6C34878D82A}">
                    <a16:rowId xmlns:a16="http://schemas.microsoft.com/office/drawing/2014/main" val="1150951824"/>
                  </a:ext>
                </a:extLst>
              </a:tr>
              <a:tr h="347602">
                <a:tc>
                  <a:txBody>
                    <a:bodyPr/>
                    <a:lstStyle/>
                    <a:p>
                      <a:r>
                        <a:rPr lang="en-IN" b="0" dirty="0"/>
                        <a:t>1</a:t>
                      </a:r>
                    </a:p>
                  </a:txBody>
                  <a:tcPr>
                    <a:solidFill>
                      <a:schemeClr val="accent1"/>
                    </a:solidFill>
                  </a:tcPr>
                </a:tc>
                <a:tc>
                  <a:txBody>
                    <a:bodyPr/>
                    <a:lstStyle/>
                    <a:p>
                      <a:r>
                        <a:rPr lang="en-IN" b="0" dirty="0"/>
                        <a:t>1</a:t>
                      </a:r>
                    </a:p>
                  </a:txBody>
                  <a:tcPr>
                    <a:solidFill>
                      <a:schemeClr val="accent1"/>
                    </a:solidFill>
                  </a:tcPr>
                </a:tc>
                <a:tc>
                  <a:txBody>
                    <a:bodyPr/>
                    <a:lstStyle/>
                    <a:p>
                      <a:r>
                        <a:rPr lang="en-IN" b="0" dirty="0"/>
                        <a:t>0</a:t>
                      </a:r>
                    </a:p>
                  </a:txBody>
                  <a:tcPr>
                    <a:solidFill>
                      <a:schemeClr val="accent1"/>
                    </a:solidFill>
                  </a:tcPr>
                </a:tc>
                <a:extLst>
                  <a:ext uri="{0D108BD9-81ED-4DB2-BD59-A6C34878D82A}">
                    <a16:rowId xmlns:a16="http://schemas.microsoft.com/office/drawing/2014/main" val="2090901233"/>
                  </a:ext>
                </a:extLst>
              </a:tr>
              <a:tr h="347602">
                <a:tc>
                  <a:txBody>
                    <a:bodyPr/>
                    <a:lstStyle/>
                    <a:p>
                      <a:r>
                        <a:rPr lang="en-IN" b="0" dirty="0"/>
                        <a:t>1</a:t>
                      </a:r>
                    </a:p>
                  </a:txBody>
                  <a:tcPr>
                    <a:solidFill>
                      <a:schemeClr val="accent1"/>
                    </a:solidFill>
                  </a:tcPr>
                </a:tc>
                <a:tc>
                  <a:txBody>
                    <a:bodyPr/>
                    <a:lstStyle/>
                    <a:p>
                      <a:r>
                        <a:rPr lang="en-IN" b="0" dirty="0"/>
                        <a:t>1</a:t>
                      </a:r>
                    </a:p>
                  </a:txBody>
                  <a:tcPr>
                    <a:solidFill>
                      <a:schemeClr val="accent1"/>
                    </a:solidFill>
                  </a:tcPr>
                </a:tc>
                <a:tc>
                  <a:txBody>
                    <a:bodyPr/>
                    <a:lstStyle/>
                    <a:p>
                      <a:r>
                        <a:rPr lang="en-IN" b="0" dirty="0"/>
                        <a:t>1</a:t>
                      </a:r>
                    </a:p>
                  </a:txBody>
                  <a:tcPr>
                    <a:solidFill>
                      <a:schemeClr val="accent1"/>
                    </a:solidFill>
                  </a:tcPr>
                </a:tc>
                <a:extLst>
                  <a:ext uri="{0D108BD9-81ED-4DB2-BD59-A6C34878D82A}">
                    <a16:rowId xmlns:a16="http://schemas.microsoft.com/office/drawing/2014/main" val="2848688020"/>
                  </a:ext>
                </a:extLst>
              </a:tr>
            </a:tbl>
          </a:graphicData>
        </a:graphic>
      </p:graphicFrame>
      <p:sp>
        <p:nvSpPr>
          <p:cNvPr id="6" name="Rectangle 5">
            <a:extLst>
              <a:ext uri="{FF2B5EF4-FFF2-40B4-BE49-F238E27FC236}">
                <a16:creationId xmlns:a16="http://schemas.microsoft.com/office/drawing/2014/main" id="{F4F177DE-F678-45D2-8FB7-EEF4C7FE017A}"/>
              </a:ext>
            </a:extLst>
          </p:cNvPr>
          <p:cNvSpPr/>
          <p:nvPr/>
        </p:nvSpPr>
        <p:spPr>
          <a:xfrm>
            <a:off x="0" y="144236"/>
            <a:ext cx="12038120" cy="461665"/>
          </a:xfrm>
          <a:prstGeom prst="rect">
            <a:avLst/>
          </a:prstGeom>
          <a:noFill/>
        </p:spPr>
        <p:txBody>
          <a:bodyPr wrap="square" lIns="91440" tIns="45720" rIns="91440" bIns="45720">
            <a:spAutoFit/>
          </a:bodyPr>
          <a:lstStyle/>
          <a:p>
            <a:r>
              <a:rPr lang="en-US" sz="2400" b="0" cap="none" spc="0" dirty="0">
                <a:ln w="0"/>
                <a:solidFill>
                  <a:schemeClr val="tx1"/>
                </a:solidFill>
                <a:effectLst>
                  <a:outerShdw blurRad="38100" dist="19050" dir="2700000" algn="tl" rotWithShape="0">
                    <a:schemeClr val="dk1">
                      <a:alpha val="40000"/>
                    </a:schemeClr>
                  </a:outerShdw>
                </a:effectLst>
              </a:rPr>
              <a:t>Likewise the 3x3 matrix will rotate in 5x5 to generate 3x3 matrix.</a:t>
            </a:r>
          </a:p>
        </p:txBody>
      </p:sp>
      <p:sp>
        <p:nvSpPr>
          <p:cNvPr id="7" name="Arrow: Right 6">
            <a:extLst>
              <a:ext uri="{FF2B5EF4-FFF2-40B4-BE49-F238E27FC236}">
                <a16:creationId xmlns:a16="http://schemas.microsoft.com/office/drawing/2014/main" id="{E4FACAE5-6267-4F3A-AF68-EE3FE76D6796}"/>
              </a:ext>
            </a:extLst>
          </p:cNvPr>
          <p:cNvSpPr/>
          <p:nvPr/>
        </p:nvSpPr>
        <p:spPr>
          <a:xfrm>
            <a:off x="2211527" y="1559562"/>
            <a:ext cx="621437" cy="31959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aphicFrame>
        <p:nvGraphicFramePr>
          <p:cNvPr id="8" name="Table 7">
            <a:extLst>
              <a:ext uri="{FF2B5EF4-FFF2-40B4-BE49-F238E27FC236}">
                <a16:creationId xmlns:a16="http://schemas.microsoft.com/office/drawing/2014/main" id="{A91C8D70-EF86-4933-9FF9-66CE3E6EE583}"/>
              </a:ext>
            </a:extLst>
          </p:cNvPr>
          <p:cNvGraphicFramePr>
            <a:graphicFrameLocks noGrp="1"/>
          </p:cNvGraphicFramePr>
          <p:nvPr>
            <p:extLst>
              <p:ext uri="{D42A27DB-BD31-4B8C-83A1-F6EECF244321}">
                <p14:modId xmlns:p14="http://schemas.microsoft.com/office/powerpoint/2010/main" val="3711314061"/>
              </p:ext>
            </p:extLst>
          </p:nvPr>
        </p:nvGraphicFramePr>
        <p:xfrm>
          <a:off x="2921248" y="781877"/>
          <a:ext cx="1945195" cy="1828800"/>
        </p:xfrm>
        <a:graphic>
          <a:graphicData uri="http://schemas.openxmlformats.org/drawingml/2006/table">
            <a:tbl>
              <a:tblPr firstRow="1" bandRow="1">
                <a:tableStyleId>{5940675A-B579-460E-94D1-54222C63F5DA}</a:tableStyleId>
              </a:tblPr>
              <a:tblGrid>
                <a:gridCol w="389039">
                  <a:extLst>
                    <a:ext uri="{9D8B030D-6E8A-4147-A177-3AD203B41FA5}">
                      <a16:colId xmlns:a16="http://schemas.microsoft.com/office/drawing/2014/main" val="1347808995"/>
                    </a:ext>
                  </a:extLst>
                </a:gridCol>
                <a:gridCol w="389039">
                  <a:extLst>
                    <a:ext uri="{9D8B030D-6E8A-4147-A177-3AD203B41FA5}">
                      <a16:colId xmlns:a16="http://schemas.microsoft.com/office/drawing/2014/main" val="2615720725"/>
                    </a:ext>
                  </a:extLst>
                </a:gridCol>
                <a:gridCol w="389039">
                  <a:extLst>
                    <a:ext uri="{9D8B030D-6E8A-4147-A177-3AD203B41FA5}">
                      <a16:colId xmlns:a16="http://schemas.microsoft.com/office/drawing/2014/main" val="4083710181"/>
                    </a:ext>
                  </a:extLst>
                </a:gridCol>
                <a:gridCol w="389039">
                  <a:extLst>
                    <a:ext uri="{9D8B030D-6E8A-4147-A177-3AD203B41FA5}">
                      <a16:colId xmlns:a16="http://schemas.microsoft.com/office/drawing/2014/main" val="3455224445"/>
                    </a:ext>
                  </a:extLst>
                </a:gridCol>
                <a:gridCol w="389039">
                  <a:extLst>
                    <a:ext uri="{9D8B030D-6E8A-4147-A177-3AD203B41FA5}">
                      <a16:colId xmlns:a16="http://schemas.microsoft.com/office/drawing/2014/main" val="361439934"/>
                    </a:ext>
                  </a:extLst>
                </a:gridCol>
              </a:tblGrid>
              <a:tr h="302664">
                <a:tc>
                  <a:txBody>
                    <a:bodyPr/>
                    <a:lstStyle/>
                    <a:p>
                      <a:r>
                        <a:rPr lang="en-IN" dirty="0"/>
                        <a:t>1</a:t>
                      </a:r>
                    </a:p>
                  </a:txBody>
                  <a:tcPr/>
                </a:tc>
                <a:tc>
                  <a:txBody>
                    <a:bodyPr/>
                    <a:lstStyle/>
                    <a:p>
                      <a:r>
                        <a:rPr lang="en-IN" dirty="0"/>
                        <a:t>1</a:t>
                      </a:r>
                    </a:p>
                  </a:txBody>
                  <a:tcPr/>
                </a:tc>
                <a:tc>
                  <a:txBody>
                    <a:bodyPr/>
                    <a:lstStyle/>
                    <a:p>
                      <a:r>
                        <a:rPr lang="en-IN" dirty="0"/>
                        <a:t>1</a:t>
                      </a:r>
                    </a:p>
                  </a:txBody>
                  <a:tcPr/>
                </a:tc>
                <a:tc>
                  <a:txBody>
                    <a:bodyPr/>
                    <a:lstStyle/>
                    <a:p>
                      <a:r>
                        <a:rPr lang="en-IN" dirty="0"/>
                        <a:t>0</a:t>
                      </a:r>
                    </a:p>
                  </a:txBody>
                  <a:tcPr/>
                </a:tc>
                <a:tc>
                  <a:txBody>
                    <a:bodyPr/>
                    <a:lstStyle/>
                    <a:p>
                      <a:r>
                        <a:rPr lang="en-IN" dirty="0"/>
                        <a:t>0</a:t>
                      </a:r>
                    </a:p>
                  </a:txBody>
                  <a:tcPr/>
                </a:tc>
                <a:extLst>
                  <a:ext uri="{0D108BD9-81ED-4DB2-BD59-A6C34878D82A}">
                    <a16:rowId xmlns:a16="http://schemas.microsoft.com/office/drawing/2014/main" val="3674269208"/>
                  </a:ext>
                </a:extLst>
              </a:tr>
              <a:tr h="302664">
                <a:tc>
                  <a:txBody>
                    <a:bodyPr/>
                    <a:lstStyle/>
                    <a:p>
                      <a:r>
                        <a:rPr lang="en-IN" dirty="0"/>
                        <a:t>0</a:t>
                      </a:r>
                    </a:p>
                  </a:txBody>
                  <a:tcPr/>
                </a:tc>
                <a:tc>
                  <a:txBody>
                    <a:bodyPr/>
                    <a:lstStyle/>
                    <a:p>
                      <a:r>
                        <a:rPr lang="en-IN" dirty="0"/>
                        <a:t>1</a:t>
                      </a:r>
                    </a:p>
                  </a:txBody>
                  <a:tcPr/>
                </a:tc>
                <a:tc>
                  <a:txBody>
                    <a:bodyPr/>
                    <a:lstStyle/>
                    <a:p>
                      <a:r>
                        <a:rPr lang="en-IN" dirty="0"/>
                        <a:t>1</a:t>
                      </a:r>
                    </a:p>
                  </a:txBody>
                  <a:tcPr/>
                </a:tc>
                <a:tc>
                  <a:txBody>
                    <a:bodyPr/>
                    <a:lstStyle/>
                    <a:p>
                      <a:r>
                        <a:rPr lang="en-IN" dirty="0"/>
                        <a:t>1</a:t>
                      </a:r>
                    </a:p>
                  </a:txBody>
                  <a:tcPr/>
                </a:tc>
                <a:tc>
                  <a:txBody>
                    <a:bodyPr/>
                    <a:lstStyle/>
                    <a:p>
                      <a:r>
                        <a:rPr lang="en-IN" dirty="0"/>
                        <a:t>0</a:t>
                      </a:r>
                    </a:p>
                  </a:txBody>
                  <a:tcPr/>
                </a:tc>
                <a:extLst>
                  <a:ext uri="{0D108BD9-81ED-4DB2-BD59-A6C34878D82A}">
                    <a16:rowId xmlns:a16="http://schemas.microsoft.com/office/drawing/2014/main" val="426175890"/>
                  </a:ext>
                </a:extLst>
              </a:tr>
              <a:tr h="302664">
                <a:tc>
                  <a:txBody>
                    <a:bodyPr/>
                    <a:lstStyle/>
                    <a:p>
                      <a:r>
                        <a:rPr lang="en-IN" dirty="0"/>
                        <a:t>0</a:t>
                      </a:r>
                    </a:p>
                  </a:txBody>
                  <a:tcPr/>
                </a:tc>
                <a:tc>
                  <a:txBody>
                    <a:bodyPr/>
                    <a:lstStyle/>
                    <a:p>
                      <a:r>
                        <a:rPr lang="en-IN" dirty="0"/>
                        <a:t>0</a:t>
                      </a:r>
                    </a:p>
                  </a:txBody>
                  <a:tcPr/>
                </a:tc>
                <a:tc>
                  <a:txBody>
                    <a:bodyPr/>
                    <a:lstStyle/>
                    <a:p>
                      <a:r>
                        <a:rPr lang="en-IN" dirty="0"/>
                        <a:t>1</a:t>
                      </a:r>
                    </a:p>
                  </a:txBody>
                  <a:tcPr/>
                </a:tc>
                <a:tc>
                  <a:txBody>
                    <a:bodyPr/>
                    <a:lstStyle/>
                    <a:p>
                      <a:r>
                        <a:rPr lang="en-IN" dirty="0"/>
                        <a:t>1</a:t>
                      </a:r>
                    </a:p>
                  </a:txBody>
                  <a:tcPr/>
                </a:tc>
                <a:tc>
                  <a:txBody>
                    <a:bodyPr/>
                    <a:lstStyle/>
                    <a:p>
                      <a:r>
                        <a:rPr lang="en-IN" dirty="0"/>
                        <a:t>1</a:t>
                      </a:r>
                    </a:p>
                  </a:txBody>
                  <a:tcPr/>
                </a:tc>
                <a:extLst>
                  <a:ext uri="{0D108BD9-81ED-4DB2-BD59-A6C34878D82A}">
                    <a16:rowId xmlns:a16="http://schemas.microsoft.com/office/drawing/2014/main" val="3455372045"/>
                  </a:ext>
                </a:extLst>
              </a:tr>
              <a:tr h="302664">
                <a:tc>
                  <a:txBody>
                    <a:bodyPr/>
                    <a:lstStyle/>
                    <a:p>
                      <a:r>
                        <a:rPr lang="en-IN" dirty="0"/>
                        <a:t>0</a:t>
                      </a:r>
                    </a:p>
                  </a:txBody>
                  <a:tcPr/>
                </a:tc>
                <a:tc>
                  <a:txBody>
                    <a:bodyPr/>
                    <a:lstStyle/>
                    <a:p>
                      <a:r>
                        <a:rPr lang="en-IN" dirty="0"/>
                        <a:t>0</a:t>
                      </a:r>
                    </a:p>
                  </a:txBody>
                  <a:tcPr/>
                </a:tc>
                <a:tc>
                  <a:txBody>
                    <a:bodyPr/>
                    <a:lstStyle/>
                    <a:p>
                      <a:r>
                        <a:rPr lang="en-IN" dirty="0"/>
                        <a:t>1</a:t>
                      </a:r>
                    </a:p>
                  </a:txBody>
                  <a:tcPr/>
                </a:tc>
                <a:tc>
                  <a:txBody>
                    <a:bodyPr/>
                    <a:lstStyle/>
                    <a:p>
                      <a:r>
                        <a:rPr lang="en-IN" dirty="0"/>
                        <a:t>1</a:t>
                      </a:r>
                    </a:p>
                  </a:txBody>
                  <a:tcPr/>
                </a:tc>
                <a:tc>
                  <a:txBody>
                    <a:bodyPr/>
                    <a:lstStyle/>
                    <a:p>
                      <a:r>
                        <a:rPr lang="en-IN" dirty="0"/>
                        <a:t>0</a:t>
                      </a:r>
                    </a:p>
                  </a:txBody>
                  <a:tcPr/>
                </a:tc>
                <a:extLst>
                  <a:ext uri="{0D108BD9-81ED-4DB2-BD59-A6C34878D82A}">
                    <a16:rowId xmlns:a16="http://schemas.microsoft.com/office/drawing/2014/main" val="1148960603"/>
                  </a:ext>
                </a:extLst>
              </a:tr>
              <a:tr h="302664">
                <a:tc>
                  <a:txBody>
                    <a:bodyPr/>
                    <a:lstStyle/>
                    <a:p>
                      <a:r>
                        <a:rPr lang="en-IN" dirty="0"/>
                        <a:t>0</a:t>
                      </a:r>
                    </a:p>
                  </a:txBody>
                  <a:tcPr/>
                </a:tc>
                <a:tc>
                  <a:txBody>
                    <a:bodyPr/>
                    <a:lstStyle/>
                    <a:p>
                      <a:r>
                        <a:rPr lang="en-IN" dirty="0"/>
                        <a:t>1</a:t>
                      </a:r>
                    </a:p>
                  </a:txBody>
                  <a:tcPr/>
                </a:tc>
                <a:tc>
                  <a:txBody>
                    <a:bodyPr/>
                    <a:lstStyle/>
                    <a:p>
                      <a:r>
                        <a:rPr lang="en-IN" dirty="0"/>
                        <a:t>1</a:t>
                      </a:r>
                    </a:p>
                  </a:txBody>
                  <a:tcPr/>
                </a:tc>
                <a:tc>
                  <a:txBody>
                    <a:bodyPr/>
                    <a:lstStyle/>
                    <a:p>
                      <a:r>
                        <a:rPr lang="en-IN" dirty="0"/>
                        <a:t>0</a:t>
                      </a:r>
                    </a:p>
                  </a:txBody>
                  <a:tcPr/>
                </a:tc>
                <a:tc>
                  <a:txBody>
                    <a:bodyPr/>
                    <a:lstStyle/>
                    <a:p>
                      <a:r>
                        <a:rPr lang="en-IN" dirty="0"/>
                        <a:t>0</a:t>
                      </a:r>
                    </a:p>
                  </a:txBody>
                  <a:tcPr/>
                </a:tc>
                <a:extLst>
                  <a:ext uri="{0D108BD9-81ED-4DB2-BD59-A6C34878D82A}">
                    <a16:rowId xmlns:a16="http://schemas.microsoft.com/office/drawing/2014/main" val="1484370740"/>
                  </a:ext>
                </a:extLst>
              </a:tr>
            </a:tbl>
          </a:graphicData>
        </a:graphic>
      </p:graphicFrame>
      <p:graphicFrame>
        <p:nvGraphicFramePr>
          <p:cNvPr id="9" name="Table 8">
            <a:extLst>
              <a:ext uri="{FF2B5EF4-FFF2-40B4-BE49-F238E27FC236}">
                <a16:creationId xmlns:a16="http://schemas.microsoft.com/office/drawing/2014/main" id="{8D0216CF-AB19-4FF9-BAD4-BA3D65C9642D}"/>
              </a:ext>
            </a:extLst>
          </p:cNvPr>
          <p:cNvGraphicFramePr>
            <a:graphicFrameLocks noGrp="1"/>
          </p:cNvGraphicFramePr>
          <p:nvPr>
            <p:extLst>
              <p:ext uri="{D42A27DB-BD31-4B8C-83A1-F6EECF244321}">
                <p14:modId xmlns:p14="http://schemas.microsoft.com/office/powerpoint/2010/main" val="194079898"/>
              </p:ext>
            </p:extLst>
          </p:nvPr>
        </p:nvGraphicFramePr>
        <p:xfrm>
          <a:off x="2921248" y="1147637"/>
          <a:ext cx="1171851" cy="1097280"/>
        </p:xfrm>
        <a:graphic>
          <a:graphicData uri="http://schemas.openxmlformats.org/drawingml/2006/table">
            <a:tbl>
              <a:tblPr firstRow="1" bandRow="1">
                <a:tableStyleId>{C4B1156A-380E-4F78-BDF5-A606A8083BF9}</a:tableStyleId>
              </a:tblPr>
              <a:tblGrid>
                <a:gridCol w="390617">
                  <a:extLst>
                    <a:ext uri="{9D8B030D-6E8A-4147-A177-3AD203B41FA5}">
                      <a16:colId xmlns:a16="http://schemas.microsoft.com/office/drawing/2014/main" val="1920517659"/>
                    </a:ext>
                  </a:extLst>
                </a:gridCol>
                <a:gridCol w="390617">
                  <a:extLst>
                    <a:ext uri="{9D8B030D-6E8A-4147-A177-3AD203B41FA5}">
                      <a16:colId xmlns:a16="http://schemas.microsoft.com/office/drawing/2014/main" val="3719465751"/>
                    </a:ext>
                  </a:extLst>
                </a:gridCol>
                <a:gridCol w="390617">
                  <a:extLst>
                    <a:ext uri="{9D8B030D-6E8A-4147-A177-3AD203B41FA5}">
                      <a16:colId xmlns:a16="http://schemas.microsoft.com/office/drawing/2014/main" val="3335170379"/>
                    </a:ext>
                  </a:extLst>
                </a:gridCol>
              </a:tblGrid>
              <a:tr h="347602">
                <a:tc>
                  <a:txBody>
                    <a:bodyPr/>
                    <a:lstStyle/>
                    <a:p>
                      <a:r>
                        <a:rPr lang="en-IN" b="0" dirty="0"/>
                        <a:t>1</a:t>
                      </a:r>
                    </a:p>
                  </a:txBody>
                  <a:tcPr>
                    <a:solidFill>
                      <a:schemeClr val="accent1"/>
                    </a:solidFill>
                  </a:tcPr>
                </a:tc>
                <a:tc>
                  <a:txBody>
                    <a:bodyPr/>
                    <a:lstStyle/>
                    <a:p>
                      <a:r>
                        <a:rPr lang="en-IN" b="0" dirty="0"/>
                        <a:t>0</a:t>
                      </a:r>
                    </a:p>
                  </a:txBody>
                  <a:tcPr>
                    <a:solidFill>
                      <a:schemeClr val="accent1"/>
                    </a:solidFill>
                  </a:tcPr>
                </a:tc>
                <a:tc>
                  <a:txBody>
                    <a:bodyPr/>
                    <a:lstStyle/>
                    <a:p>
                      <a:r>
                        <a:rPr lang="en-IN" b="0" dirty="0"/>
                        <a:t>0</a:t>
                      </a:r>
                    </a:p>
                  </a:txBody>
                  <a:tcPr>
                    <a:solidFill>
                      <a:schemeClr val="accent1"/>
                    </a:solidFill>
                  </a:tcPr>
                </a:tc>
                <a:extLst>
                  <a:ext uri="{0D108BD9-81ED-4DB2-BD59-A6C34878D82A}">
                    <a16:rowId xmlns:a16="http://schemas.microsoft.com/office/drawing/2014/main" val="1150951824"/>
                  </a:ext>
                </a:extLst>
              </a:tr>
              <a:tr h="347602">
                <a:tc>
                  <a:txBody>
                    <a:bodyPr/>
                    <a:lstStyle/>
                    <a:p>
                      <a:r>
                        <a:rPr lang="en-IN" b="0" dirty="0"/>
                        <a:t>1</a:t>
                      </a:r>
                    </a:p>
                  </a:txBody>
                  <a:tcPr>
                    <a:solidFill>
                      <a:schemeClr val="accent1"/>
                    </a:solidFill>
                  </a:tcPr>
                </a:tc>
                <a:tc>
                  <a:txBody>
                    <a:bodyPr/>
                    <a:lstStyle/>
                    <a:p>
                      <a:r>
                        <a:rPr lang="en-IN" b="0" dirty="0"/>
                        <a:t>1</a:t>
                      </a:r>
                    </a:p>
                  </a:txBody>
                  <a:tcPr>
                    <a:solidFill>
                      <a:schemeClr val="accent1"/>
                    </a:solidFill>
                  </a:tcPr>
                </a:tc>
                <a:tc>
                  <a:txBody>
                    <a:bodyPr/>
                    <a:lstStyle/>
                    <a:p>
                      <a:r>
                        <a:rPr lang="en-IN" b="0" dirty="0"/>
                        <a:t>0</a:t>
                      </a:r>
                    </a:p>
                  </a:txBody>
                  <a:tcPr>
                    <a:solidFill>
                      <a:schemeClr val="accent1"/>
                    </a:solidFill>
                  </a:tcPr>
                </a:tc>
                <a:extLst>
                  <a:ext uri="{0D108BD9-81ED-4DB2-BD59-A6C34878D82A}">
                    <a16:rowId xmlns:a16="http://schemas.microsoft.com/office/drawing/2014/main" val="2090901233"/>
                  </a:ext>
                </a:extLst>
              </a:tr>
              <a:tr h="347602">
                <a:tc>
                  <a:txBody>
                    <a:bodyPr/>
                    <a:lstStyle/>
                    <a:p>
                      <a:r>
                        <a:rPr lang="en-IN" b="0" dirty="0"/>
                        <a:t>1</a:t>
                      </a:r>
                    </a:p>
                  </a:txBody>
                  <a:tcPr>
                    <a:solidFill>
                      <a:schemeClr val="accent1"/>
                    </a:solidFill>
                  </a:tcPr>
                </a:tc>
                <a:tc>
                  <a:txBody>
                    <a:bodyPr/>
                    <a:lstStyle/>
                    <a:p>
                      <a:r>
                        <a:rPr lang="en-IN" b="0" dirty="0"/>
                        <a:t>1</a:t>
                      </a:r>
                    </a:p>
                  </a:txBody>
                  <a:tcPr>
                    <a:solidFill>
                      <a:schemeClr val="accent1"/>
                    </a:solidFill>
                  </a:tcPr>
                </a:tc>
                <a:tc>
                  <a:txBody>
                    <a:bodyPr/>
                    <a:lstStyle/>
                    <a:p>
                      <a:r>
                        <a:rPr lang="en-IN" b="0" dirty="0"/>
                        <a:t>1</a:t>
                      </a:r>
                    </a:p>
                  </a:txBody>
                  <a:tcPr>
                    <a:solidFill>
                      <a:schemeClr val="accent1"/>
                    </a:solidFill>
                  </a:tcPr>
                </a:tc>
                <a:extLst>
                  <a:ext uri="{0D108BD9-81ED-4DB2-BD59-A6C34878D82A}">
                    <a16:rowId xmlns:a16="http://schemas.microsoft.com/office/drawing/2014/main" val="2848688020"/>
                  </a:ext>
                </a:extLst>
              </a:tr>
            </a:tbl>
          </a:graphicData>
        </a:graphic>
      </p:graphicFrame>
      <p:graphicFrame>
        <p:nvGraphicFramePr>
          <p:cNvPr id="10" name="Table 9">
            <a:extLst>
              <a:ext uri="{FF2B5EF4-FFF2-40B4-BE49-F238E27FC236}">
                <a16:creationId xmlns:a16="http://schemas.microsoft.com/office/drawing/2014/main" id="{C2E376E7-C612-4BDF-A28C-46C9B2090C97}"/>
              </a:ext>
            </a:extLst>
          </p:cNvPr>
          <p:cNvGraphicFramePr>
            <a:graphicFrameLocks noGrp="1"/>
          </p:cNvGraphicFramePr>
          <p:nvPr>
            <p:extLst>
              <p:ext uri="{D42A27DB-BD31-4B8C-83A1-F6EECF244321}">
                <p14:modId xmlns:p14="http://schemas.microsoft.com/office/powerpoint/2010/main" val="1652965020"/>
              </p:ext>
            </p:extLst>
          </p:nvPr>
        </p:nvGraphicFramePr>
        <p:xfrm>
          <a:off x="3243804" y="3429000"/>
          <a:ext cx="1945195" cy="1828800"/>
        </p:xfrm>
        <a:graphic>
          <a:graphicData uri="http://schemas.openxmlformats.org/drawingml/2006/table">
            <a:tbl>
              <a:tblPr firstRow="1" bandRow="1">
                <a:tableStyleId>{5940675A-B579-460E-94D1-54222C63F5DA}</a:tableStyleId>
              </a:tblPr>
              <a:tblGrid>
                <a:gridCol w="389039">
                  <a:extLst>
                    <a:ext uri="{9D8B030D-6E8A-4147-A177-3AD203B41FA5}">
                      <a16:colId xmlns:a16="http://schemas.microsoft.com/office/drawing/2014/main" val="1347808995"/>
                    </a:ext>
                  </a:extLst>
                </a:gridCol>
                <a:gridCol w="389039">
                  <a:extLst>
                    <a:ext uri="{9D8B030D-6E8A-4147-A177-3AD203B41FA5}">
                      <a16:colId xmlns:a16="http://schemas.microsoft.com/office/drawing/2014/main" val="2615720725"/>
                    </a:ext>
                  </a:extLst>
                </a:gridCol>
                <a:gridCol w="389039">
                  <a:extLst>
                    <a:ext uri="{9D8B030D-6E8A-4147-A177-3AD203B41FA5}">
                      <a16:colId xmlns:a16="http://schemas.microsoft.com/office/drawing/2014/main" val="4083710181"/>
                    </a:ext>
                  </a:extLst>
                </a:gridCol>
                <a:gridCol w="389039">
                  <a:extLst>
                    <a:ext uri="{9D8B030D-6E8A-4147-A177-3AD203B41FA5}">
                      <a16:colId xmlns:a16="http://schemas.microsoft.com/office/drawing/2014/main" val="3455224445"/>
                    </a:ext>
                  </a:extLst>
                </a:gridCol>
                <a:gridCol w="389039">
                  <a:extLst>
                    <a:ext uri="{9D8B030D-6E8A-4147-A177-3AD203B41FA5}">
                      <a16:colId xmlns:a16="http://schemas.microsoft.com/office/drawing/2014/main" val="361439934"/>
                    </a:ext>
                  </a:extLst>
                </a:gridCol>
              </a:tblGrid>
              <a:tr h="302664">
                <a:tc>
                  <a:txBody>
                    <a:bodyPr/>
                    <a:lstStyle/>
                    <a:p>
                      <a:r>
                        <a:rPr lang="en-IN" dirty="0"/>
                        <a:t>1</a:t>
                      </a:r>
                    </a:p>
                  </a:txBody>
                  <a:tcPr/>
                </a:tc>
                <a:tc>
                  <a:txBody>
                    <a:bodyPr/>
                    <a:lstStyle/>
                    <a:p>
                      <a:r>
                        <a:rPr lang="en-IN" dirty="0"/>
                        <a:t>1</a:t>
                      </a:r>
                    </a:p>
                  </a:txBody>
                  <a:tcPr/>
                </a:tc>
                <a:tc>
                  <a:txBody>
                    <a:bodyPr/>
                    <a:lstStyle/>
                    <a:p>
                      <a:r>
                        <a:rPr lang="en-IN" dirty="0"/>
                        <a:t>1</a:t>
                      </a:r>
                    </a:p>
                  </a:txBody>
                  <a:tcPr/>
                </a:tc>
                <a:tc>
                  <a:txBody>
                    <a:bodyPr/>
                    <a:lstStyle/>
                    <a:p>
                      <a:r>
                        <a:rPr lang="en-IN" dirty="0"/>
                        <a:t>0</a:t>
                      </a:r>
                    </a:p>
                  </a:txBody>
                  <a:tcPr/>
                </a:tc>
                <a:tc>
                  <a:txBody>
                    <a:bodyPr/>
                    <a:lstStyle/>
                    <a:p>
                      <a:r>
                        <a:rPr lang="en-IN" dirty="0"/>
                        <a:t>0</a:t>
                      </a:r>
                    </a:p>
                  </a:txBody>
                  <a:tcPr/>
                </a:tc>
                <a:extLst>
                  <a:ext uri="{0D108BD9-81ED-4DB2-BD59-A6C34878D82A}">
                    <a16:rowId xmlns:a16="http://schemas.microsoft.com/office/drawing/2014/main" val="3674269208"/>
                  </a:ext>
                </a:extLst>
              </a:tr>
              <a:tr h="302664">
                <a:tc>
                  <a:txBody>
                    <a:bodyPr/>
                    <a:lstStyle/>
                    <a:p>
                      <a:r>
                        <a:rPr lang="en-IN" dirty="0"/>
                        <a:t>0</a:t>
                      </a:r>
                    </a:p>
                  </a:txBody>
                  <a:tcPr/>
                </a:tc>
                <a:tc>
                  <a:txBody>
                    <a:bodyPr/>
                    <a:lstStyle/>
                    <a:p>
                      <a:r>
                        <a:rPr lang="en-IN" dirty="0"/>
                        <a:t>1</a:t>
                      </a:r>
                    </a:p>
                  </a:txBody>
                  <a:tcPr/>
                </a:tc>
                <a:tc>
                  <a:txBody>
                    <a:bodyPr/>
                    <a:lstStyle/>
                    <a:p>
                      <a:r>
                        <a:rPr lang="en-IN" dirty="0"/>
                        <a:t>1</a:t>
                      </a:r>
                    </a:p>
                  </a:txBody>
                  <a:tcPr/>
                </a:tc>
                <a:tc>
                  <a:txBody>
                    <a:bodyPr/>
                    <a:lstStyle/>
                    <a:p>
                      <a:r>
                        <a:rPr lang="en-IN" dirty="0"/>
                        <a:t>1</a:t>
                      </a:r>
                    </a:p>
                  </a:txBody>
                  <a:tcPr/>
                </a:tc>
                <a:tc>
                  <a:txBody>
                    <a:bodyPr/>
                    <a:lstStyle/>
                    <a:p>
                      <a:r>
                        <a:rPr lang="en-IN" dirty="0"/>
                        <a:t>0</a:t>
                      </a:r>
                    </a:p>
                  </a:txBody>
                  <a:tcPr/>
                </a:tc>
                <a:extLst>
                  <a:ext uri="{0D108BD9-81ED-4DB2-BD59-A6C34878D82A}">
                    <a16:rowId xmlns:a16="http://schemas.microsoft.com/office/drawing/2014/main" val="426175890"/>
                  </a:ext>
                </a:extLst>
              </a:tr>
              <a:tr h="302664">
                <a:tc>
                  <a:txBody>
                    <a:bodyPr/>
                    <a:lstStyle/>
                    <a:p>
                      <a:r>
                        <a:rPr lang="en-IN" dirty="0"/>
                        <a:t>0</a:t>
                      </a:r>
                    </a:p>
                  </a:txBody>
                  <a:tcPr/>
                </a:tc>
                <a:tc>
                  <a:txBody>
                    <a:bodyPr/>
                    <a:lstStyle/>
                    <a:p>
                      <a:r>
                        <a:rPr lang="en-IN" dirty="0"/>
                        <a:t>0</a:t>
                      </a:r>
                    </a:p>
                  </a:txBody>
                  <a:tcPr/>
                </a:tc>
                <a:tc>
                  <a:txBody>
                    <a:bodyPr/>
                    <a:lstStyle/>
                    <a:p>
                      <a:r>
                        <a:rPr lang="en-IN" dirty="0"/>
                        <a:t>1</a:t>
                      </a:r>
                    </a:p>
                  </a:txBody>
                  <a:tcPr/>
                </a:tc>
                <a:tc>
                  <a:txBody>
                    <a:bodyPr/>
                    <a:lstStyle/>
                    <a:p>
                      <a:r>
                        <a:rPr lang="en-IN" dirty="0"/>
                        <a:t>1</a:t>
                      </a:r>
                    </a:p>
                  </a:txBody>
                  <a:tcPr/>
                </a:tc>
                <a:tc>
                  <a:txBody>
                    <a:bodyPr/>
                    <a:lstStyle/>
                    <a:p>
                      <a:r>
                        <a:rPr lang="en-IN" dirty="0"/>
                        <a:t>1</a:t>
                      </a:r>
                    </a:p>
                  </a:txBody>
                  <a:tcPr/>
                </a:tc>
                <a:extLst>
                  <a:ext uri="{0D108BD9-81ED-4DB2-BD59-A6C34878D82A}">
                    <a16:rowId xmlns:a16="http://schemas.microsoft.com/office/drawing/2014/main" val="3455372045"/>
                  </a:ext>
                </a:extLst>
              </a:tr>
              <a:tr h="302664">
                <a:tc>
                  <a:txBody>
                    <a:bodyPr/>
                    <a:lstStyle/>
                    <a:p>
                      <a:r>
                        <a:rPr lang="en-IN" dirty="0"/>
                        <a:t>0</a:t>
                      </a:r>
                    </a:p>
                  </a:txBody>
                  <a:tcPr/>
                </a:tc>
                <a:tc>
                  <a:txBody>
                    <a:bodyPr/>
                    <a:lstStyle/>
                    <a:p>
                      <a:r>
                        <a:rPr lang="en-IN" dirty="0"/>
                        <a:t>0</a:t>
                      </a:r>
                    </a:p>
                  </a:txBody>
                  <a:tcPr/>
                </a:tc>
                <a:tc>
                  <a:txBody>
                    <a:bodyPr/>
                    <a:lstStyle/>
                    <a:p>
                      <a:r>
                        <a:rPr lang="en-IN" dirty="0"/>
                        <a:t>1</a:t>
                      </a:r>
                    </a:p>
                  </a:txBody>
                  <a:tcPr/>
                </a:tc>
                <a:tc>
                  <a:txBody>
                    <a:bodyPr/>
                    <a:lstStyle/>
                    <a:p>
                      <a:r>
                        <a:rPr lang="en-IN" dirty="0"/>
                        <a:t>1</a:t>
                      </a:r>
                    </a:p>
                  </a:txBody>
                  <a:tcPr/>
                </a:tc>
                <a:tc>
                  <a:txBody>
                    <a:bodyPr/>
                    <a:lstStyle/>
                    <a:p>
                      <a:r>
                        <a:rPr lang="en-IN" dirty="0"/>
                        <a:t>0</a:t>
                      </a:r>
                    </a:p>
                  </a:txBody>
                  <a:tcPr/>
                </a:tc>
                <a:extLst>
                  <a:ext uri="{0D108BD9-81ED-4DB2-BD59-A6C34878D82A}">
                    <a16:rowId xmlns:a16="http://schemas.microsoft.com/office/drawing/2014/main" val="1148960603"/>
                  </a:ext>
                </a:extLst>
              </a:tr>
              <a:tr h="302664">
                <a:tc>
                  <a:txBody>
                    <a:bodyPr/>
                    <a:lstStyle/>
                    <a:p>
                      <a:r>
                        <a:rPr lang="en-IN" dirty="0"/>
                        <a:t>0</a:t>
                      </a:r>
                    </a:p>
                  </a:txBody>
                  <a:tcPr/>
                </a:tc>
                <a:tc>
                  <a:txBody>
                    <a:bodyPr/>
                    <a:lstStyle/>
                    <a:p>
                      <a:r>
                        <a:rPr lang="en-IN" dirty="0"/>
                        <a:t>1</a:t>
                      </a:r>
                    </a:p>
                  </a:txBody>
                  <a:tcPr/>
                </a:tc>
                <a:tc>
                  <a:txBody>
                    <a:bodyPr/>
                    <a:lstStyle/>
                    <a:p>
                      <a:r>
                        <a:rPr lang="en-IN" dirty="0"/>
                        <a:t>1</a:t>
                      </a:r>
                    </a:p>
                  </a:txBody>
                  <a:tcPr/>
                </a:tc>
                <a:tc>
                  <a:txBody>
                    <a:bodyPr/>
                    <a:lstStyle/>
                    <a:p>
                      <a:r>
                        <a:rPr lang="en-IN" dirty="0"/>
                        <a:t>0</a:t>
                      </a:r>
                    </a:p>
                  </a:txBody>
                  <a:tcPr/>
                </a:tc>
                <a:tc>
                  <a:txBody>
                    <a:bodyPr/>
                    <a:lstStyle/>
                    <a:p>
                      <a:r>
                        <a:rPr lang="en-IN" dirty="0"/>
                        <a:t>0</a:t>
                      </a:r>
                    </a:p>
                  </a:txBody>
                  <a:tcPr/>
                </a:tc>
                <a:extLst>
                  <a:ext uri="{0D108BD9-81ED-4DB2-BD59-A6C34878D82A}">
                    <a16:rowId xmlns:a16="http://schemas.microsoft.com/office/drawing/2014/main" val="1484370740"/>
                  </a:ext>
                </a:extLst>
              </a:tr>
            </a:tbl>
          </a:graphicData>
        </a:graphic>
      </p:graphicFrame>
      <p:graphicFrame>
        <p:nvGraphicFramePr>
          <p:cNvPr id="11" name="Table 10">
            <a:extLst>
              <a:ext uri="{FF2B5EF4-FFF2-40B4-BE49-F238E27FC236}">
                <a16:creationId xmlns:a16="http://schemas.microsoft.com/office/drawing/2014/main" id="{E6A08C20-BBD3-4BB1-BB4D-C8F83FEF39D5}"/>
              </a:ext>
            </a:extLst>
          </p:cNvPr>
          <p:cNvGraphicFramePr>
            <a:graphicFrameLocks noGrp="1"/>
          </p:cNvGraphicFramePr>
          <p:nvPr>
            <p:extLst>
              <p:ext uri="{D42A27DB-BD31-4B8C-83A1-F6EECF244321}">
                <p14:modId xmlns:p14="http://schemas.microsoft.com/office/powerpoint/2010/main" val="2349037141"/>
              </p:ext>
            </p:extLst>
          </p:nvPr>
        </p:nvGraphicFramePr>
        <p:xfrm>
          <a:off x="5800572" y="3332924"/>
          <a:ext cx="1945195" cy="1828800"/>
        </p:xfrm>
        <a:graphic>
          <a:graphicData uri="http://schemas.openxmlformats.org/drawingml/2006/table">
            <a:tbl>
              <a:tblPr firstRow="1" bandRow="1">
                <a:tableStyleId>{5940675A-B579-460E-94D1-54222C63F5DA}</a:tableStyleId>
              </a:tblPr>
              <a:tblGrid>
                <a:gridCol w="389039">
                  <a:extLst>
                    <a:ext uri="{9D8B030D-6E8A-4147-A177-3AD203B41FA5}">
                      <a16:colId xmlns:a16="http://schemas.microsoft.com/office/drawing/2014/main" val="1347808995"/>
                    </a:ext>
                  </a:extLst>
                </a:gridCol>
                <a:gridCol w="389039">
                  <a:extLst>
                    <a:ext uri="{9D8B030D-6E8A-4147-A177-3AD203B41FA5}">
                      <a16:colId xmlns:a16="http://schemas.microsoft.com/office/drawing/2014/main" val="2615720725"/>
                    </a:ext>
                  </a:extLst>
                </a:gridCol>
                <a:gridCol w="389039">
                  <a:extLst>
                    <a:ext uri="{9D8B030D-6E8A-4147-A177-3AD203B41FA5}">
                      <a16:colId xmlns:a16="http://schemas.microsoft.com/office/drawing/2014/main" val="4083710181"/>
                    </a:ext>
                  </a:extLst>
                </a:gridCol>
                <a:gridCol w="389039">
                  <a:extLst>
                    <a:ext uri="{9D8B030D-6E8A-4147-A177-3AD203B41FA5}">
                      <a16:colId xmlns:a16="http://schemas.microsoft.com/office/drawing/2014/main" val="3455224445"/>
                    </a:ext>
                  </a:extLst>
                </a:gridCol>
                <a:gridCol w="389039">
                  <a:extLst>
                    <a:ext uri="{9D8B030D-6E8A-4147-A177-3AD203B41FA5}">
                      <a16:colId xmlns:a16="http://schemas.microsoft.com/office/drawing/2014/main" val="361439934"/>
                    </a:ext>
                  </a:extLst>
                </a:gridCol>
              </a:tblGrid>
              <a:tr h="302664">
                <a:tc>
                  <a:txBody>
                    <a:bodyPr/>
                    <a:lstStyle/>
                    <a:p>
                      <a:r>
                        <a:rPr lang="en-IN" dirty="0"/>
                        <a:t>1</a:t>
                      </a:r>
                    </a:p>
                  </a:txBody>
                  <a:tcPr/>
                </a:tc>
                <a:tc>
                  <a:txBody>
                    <a:bodyPr/>
                    <a:lstStyle/>
                    <a:p>
                      <a:r>
                        <a:rPr lang="en-IN" dirty="0"/>
                        <a:t>1</a:t>
                      </a:r>
                    </a:p>
                  </a:txBody>
                  <a:tcPr/>
                </a:tc>
                <a:tc>
                  <a:txBody>
                    <a:bodyPr/>
                    <a:lstStyle/>
                    <a:p>
                      <a:r>
                        <a:rPr lang="en-IN" dirty="0"/>
                        <a:t>1</a:t>
                      </a:r>
                    </a:p>
                  </a:txBody>
                  <a:tcPr/>
                </a:tc>
                <a:tc>
                  <a:txBody>
                    <a:bodyPr/>
                    <a:lstStyle/>
                    <a:p>
                      <a:r>
                        <a:rPr lang="en-IN" dirty="0"/>
                        <a:t>0</a:t>
                      </a:r>
                    </a:p>
                  </a:txBody>
                  <a:tcPr/>
                </a:tc>
                <a:tc>
                  <a:txBody>
                    <a:bodyPr/>
                    <a:lstStyle/>
                    <a:p>
                      <a:r>
                        <a:rPr lang="en-IN" dirty="0"/>
                        <a:t>0</a:t>
                      </a:r>
                    </a:p>
                  </a:txBody>
                  <a:tcPr/>
                </a:tc>
                <a:extLst>
                  <a:ext uri="{0D108BD9-81ED-4DB2-BD59-A6C34878D82A}">
                    <a16:rowId xmlns:a16="http://schemas.microsoft.com/office/drawing/2014/main" val="3674269208"/>
                  </a:ext>
                </a:extLst>
              </a:tr>
              <a:tr h="302664">
                <a:tc>
                  <a:txBody>
                    <a:bodyPr/>
                    <a:lstStyle/>
                    <a:p>
                      <a:r>
                        <a:rPr lang="en-IN" dirty="0"/>
                        <a:t>0</a:t>
                      </a:r>
                    </a:p>
                  </a:txBody>
                  <a:tcPr/>
                </a:tc>
                <a:tc>
                  <a:txBody>
                    <a:bodyPr/>
                    <a:lstStyle/>
                    <a:p>
                      <a:r>
                        <a:rPr lang="en-IN" dirty="0"/>
                        <a:t>1</a:t>
                      </a:r>
                    </a:p>
                  </a:txBody>
                  <a:tcPr/>
                </a:tc>
                <a:tc>
                  <a:txBody>
                    <a:bodyPr/>
                    <a:lstStyle/>
                    <a:p>
                      <a:r>
                        <a:rPr lang="en-IN" dirty="0"/>
                        <a:t>1</a:t>
                      </a:r>
                    </a:p>
                  </a:txBody>
                  <a:tcPr/>
                </a:tc>
                <a:tc>
                  <a:txBody>
                    <a:bodyPr/>
                    <a:lstStyle/>
                    <a:p>
                      <a:r>
                        <a:rPr lang="en-IN" dirty="0"/>
                        <a:t>1</a:t>
                      </a:r>
                    </a:p>
                  </a:txBody>
                  <a:tcPr/>
                </a:tc>
                <a:tc>
                  <a:txBody>
                    <a:bodyPr/>
                    <a:lstStyle/>
                    <a:p>
                      <a:r>
                        <a:rPr lang="en-IN" dirty="0"/>
                        <a:t>0</a:t>
                      </a:r>
                    </a:p>
                  </a:txBody>
                  <a:tcPr/>
                </a:tc>
                <a:extLst>
                  <a:ext uri="{0D108BD9-81ED-4DB2-BD59-A6C34878D82A}">
                    <a16:rowId xmlns:a16="http://schemas.microsoft.com/office/drawing/2014/main" val="426175890"/>
                  </a:ext>
                </a:extLst>
              </a:tr>
              <a:tr h="302664">
                <a:tc>
                  <a:txBody>
                    <a:bodyPr/>
                    <a:lstStyle/>
                    <a:p>
                      <a:r>
                        <a:rPr lang="en-IN" dirty="0"/>
                        <a:t>0</a:t>
                      </a:r>
                    </a:p>
                  </a:txBody>
                  <a:tcPr/>
                </a:tc>
                <a:tc>
                  <a:txBody>
                    <a:bodyPr/>
                    <a:lstStyle/>
                    <a:p>
                      <a:r>
                        <a:rPr lang="en-IN" dirty="0"/>
                        <a:t>0</a:t>
                      </a:r>
                    </a:p>
                  </a:txBody>
                  <a:tcPr/>
                </a:tc>
                <a:tc>
                  <a:txBody>
                    <a:bodyPr/>
                    <a:lstStyle/>
                    <a:p>
                      <a:r>
                        <a:rPr lang="en-IN" dirty="0"/>
                        <a:t>1</a:t>
                      </a:r>
                    </a:p>
                  </a:txBody>
                  <a:tcPr/>
                </a:tc>
                <a:tc>
                  <a:txBody>
                    <a:bodyPr/>
                    <a:lstStyle/>
                    <a:p>
                      <a:r>
                        <a:rPr lang="en-IN" dirty="0"/>
                        <a:t>1</a:t>
                      </a:r>
                    </a:p>
                  </a:txBody>
                  <a:tcPr/>
                </a:tc>
                <a:tc>
                  <a:txBody>
                    <a:bodyPr/>
                    <a:lstStyle/>
                    <a:p>
                      <a:r>
                        <a:rPr lang="en-IN" dirty="0"/>
                        <a:t>1</a:t>
                      </a:r>
                    </a:p>
                  </a:txBody>
                  <a:tcPr/>
                </a:tc>
                <a:extLst>
                  <a:ext uri="{0D108BD9-81ED-4DB2-BD59-A6C34878D82A}">
                    <a16:rowId xmlns:a16="http://schemas.microsoft.com/office/drawing/2014/main" val="3455372045"/>
                  </a:ext>
                </a:extLst>
              </a:tr>
              <a:tr h="302664">
                <a:tc>
                  <a:txBody>
                    <a:bodyPr/>
                    <a:lstStyle/>
                    <a:p>
                      <a:r>
                        <a:rPr lang="en-IN" dirty="0"/>
                        <a:t>0</a:t>
                      </a:r>
                    </a:p>
                  </a:txBody>
                  <a:tcPr/>
                </a:tc>
                <a:tc>
                  <a:txBody>
                    <a:bodyPr/>
                    <a:lstStyle/>
                    <a:p>
                      <a:r>
                        <a:rPr lang="en-IN" dirty="0"/>
                        <a:t>0</a:t>
                      </a:r>
                    </a:p>
                  </a:txBody>
                  <a:tcPr/>
                </a:tc>
                <a:tc>
                  <a:txBody>
                    <a:bodyPr/>
                    <a:lstStyle/>
                    <a:p>
                      <a:r>
                        <a:rPr lang="en-IN" dirty="0"/>
                        <a:t>1</a:t>
                      </a:r>
                    </a:p>
                  </a:txBody>
                  <a:tcPr/>
                </a:tc>
                <a:tc>
                  <a:txBody>
                    <a:bodyPr/>
                    <a:lstStyle/>
                    <a:p>
                      <a:r>
                        <a:rPr lang="en-IN" dirty="0"/>
                        <a:t>1</a:t>
                      </a:r>
                    </a:p>
                  </a:txBody>
                  <a:tcPr/>
                </a:tc>
                <a:tc>
                  <a:txBody>
                    <a:bodyPr/>
                    <a:lstStyle/>
                    <a:p>
                      <a:r>
                        <a:rPr lang="en-IN" dirty="0"/>
                        <a:t>0</a:t>
                      </a:r>
                    </a:p>
                  </a:txBody>
                  <a:tcPr/>
                </a:tc>
                <a:extLst>
                  <a:ext uri="{0D108BD9-81ED-4DB2-BD59-A6C34878D82A}">
                    <a16:rowId xmlns:a16="http://schemas.microsoft.com/office/drawing/2014/main" val="1148960603"/>
                  </a:ext>
                </a:extLst>
              </a:tr>
              <a:tr h="302664">
                <a:tc>
                  <a:txBody>
                    <a:bodyPr/>
                    <a:lstStyle/>
                    <a:p>
                      <a:r>
                        <a:rPr lang="en-IN" dirty="0"/>
                        <a:t>0</a:t>
                      </a:r>
                    </a:p>
                  </a:txBody>
                  <a:tcPr/>
                </a:tc>
                <a:tc>
                  <a:txBody>
                    <a:bodyPr/>
                    <a:lstStyle/>
                    <a:p>
                      <a:r>
                        <a:rPr lang="en-IN" dirty="0"/>
                        <a:t>1</a:t>
                      </a:r>
                    </a:p>
                  </a:txBody>
                  <a:tcPr/>
                </a:tc>
                <a:tc>
                  <a:txBody>
                    <a:bodyPr/>
                    <a:lstStyle/>
                    <a:p>
                      <a:r>
                        <a:rPr lang="en-IN" dirty="0"/>
                        <a:t>1</a:t>
                      </a:r>
                    </a:p>
                  </a:txBody>
                  <a:tcPr/>
                </a:tc>
                <a:tc>
                  <a:txBody>
                    <a:bodyPr/>
                    <a:lstStyle/>
                    <a:p>
                      <a:r>
                        <a:rPr lang="en-IN" dirty="0"/>
                        <a:t>0</a:t>
                      </a:r>
                    </a:p>
                  </a:txBody>
                  <a:tcPr/>
                </a:tc>
                <a:tc>
                  <a:txBody>
                    <a:bodyPr/>
                    <a:lstStyle/>
                    <a:p>
                      <a:r>
                        <a:rPr lang="en-IN" dirty="0"/>
                        <a:t>0</a:t>
                      </a:r>
                    </a:p>
                  </a:txBody>
                  <a:tcPr/>
                </a:tc>
                <a:extLst>
                  <a:ext uri="{0D108BD9-81ED-4DB2-BD59-A6C34878D82A}">
                    <a16:rowId xmlns:a16="http://schemas.microsoft.com/office/drawing/2014/main" val="1484370740"/>
                  </a:ext>
                </a:extLst>
              </a:tr>
            </a:tbl>
          </a:graphicData>
        </a:graphic>
      </p:graphicFrame>
      <p:graphicFrame>
        <p:nvGraphicFramePr>
          <p:cNvPr id="12" name="Table 11">
            <a:extLst>
              <a:ext uri="{FF2B5EF4-FFF2-40B4-BE49-F238E27FC236}">
                <a16:creationId xmlns:a16="http://schemas.microsoft.com/office/drawing/2014/main" id="{15EDC251-723B-4D46-B1B0-640493D216BC}"/>
              </a:ext>
            </a:extLst>
          </p:cNvPr>
          <p:cNvGraphicFramePr>
            <a:graphicFrameLocks noGrp="1"/>
          </p:cNvGraphicFramePr>
          <p:nvPr>
            <p:extLst>
              <p:ext uri="{D42A27DB-BD31-4B8C-83A1-F6EECF244321}">
                <p14:modId xmlns:p14="http://schemas.microsoft.com/office/powerpoint/2010/main" val="382255034"/>
              </p:ext>
            </p:extLst>
          </p:nvPr>
        </p:nvGraphicFramePr>
        <p:xfrm>
          <a:off x="8394331" y="3332924"/>
          <a:ext cx="1945195" cy="1828800"/>
        </p:xfrm>
        <a:graphic>
          <a:graphicData uri="http://schemas.openxmlformats.org/drawingml/2006/table">
            <a:tbl>
              <a:tblPr firstRow="1" bandRow="1">
                <a:tableStyleId>{5940675A-B579-460E-94D1-54222C63F5DA}</a:tableStyleId>
              </a:tblPr>
              <a:tblGrid>
                <a:gridCol w="389039">
                  <a:extLst>
                    <a:ext uri="{9D8B030D-6E8A-4147-A177-3AD203B41FA5}">
                      <a16:colId xmlns:a16="http://schemas.microsoft.com/office/drawing/2014/main" val="1347808995"/>
                    </a:ext>
                  </a:extLst>
                </a:gridCol>
                <a:gridCol w="389039">
                  <a:extLst>
                    <a:ext uri="{9D8B030D-6E8A-4147-A177-3AD203B41FA5}">
                      <a16:colId xmlns:a16="http://schemas.microsoft.com/office/drawing/2014/main" val="2615720725"/>
                    </a:ext>
                  </a:extLst>
                </a:gridCol>
                <a:gridCol w="389039">
                  <a:extLst>
                    <a:ext uri="{9D8B030D-6E8A-4147-A177-3AD203B41FA5}">
                      <a16:colId xmlns:a16="http://schemas.microsoft.com/office/drawing/2014/main" val="4083710181"/>
                    </a:ext>
                  </a:extLst>
                </a:gridCol>
                <a:gridCol w="389039">
                  <a:extLst>
                    <a:ext uri="{9D8B030D-6E8A-4147-A177-3AD203B41FA5}">
                      <a16:colId xmlns:a16="http://schemas.microsoft.com/office/drawing/2014/main" val="3455224445"/>
                    </a:ext>
                  </a:extLst>
                </a:gridCol>
                <a:gridCol w="389039">
                  <a:extLst>
                    <a:ext uri="{9D8B030D-6E8A-4147-A177-3AD203B41FA5}">
                      <a16:colId xmlns:a16="http://schemas.microsoft.com/office/drawing/2014/main" val="361439934"/>
                    </a:ext>
                  </a:extLst>
                </a:gridCol>
              </a:tblGrid>
              <a:tr h="302664">
                <a:tc>
                  <a:txBody>
                    <a:bodyPr/>
                    <a:lstStyle/>
                    <a:p>
                      <a:r>
                        <a:rPr lang="en-IN" dirty="0"/>
                        <a:t>1</a:t>
                      </a:r>
                    </a:p>
                  </a:txBody>
                  <a:tcPr/>
                </a:tc>
                <a:tc>
                  <a:txBody>
                    <a:bodyPr/>
                    <a:lstStyle/>
                    <a:p>
                      <a:r>
                        <a:rPr lang="en-IN" dirty="0"/>
                        <a:t>1</a:t>
                      </a:r>
                    </a:p>
                  </a:txBody>
                  <a:tcPr/>
                </a:tc>
                <a:tc>
                  <a:txBody>
                    <a:bodyPr/>
                    <a:lstStyle/>
                    <a:p>
                      <a:r>
                        <a:rPr lang="en-IN" dirty="0"/>
                        <a:t>1</a:t>
                      </a:r>
                    </a:p>
                  </a:txBody>
                  <a:tcPr/>
                </a:tc>
                <a:tc>
                  <a:txBody>
                    <a:bodyPr/>
                    <a:lstStyle/>
                    <a:p>
                      <a:r>
                        <a:rPr lang="en-IN" dirty="0"/>
                        <a:t>0</a:t>
                      </a:r>
                    </a:p>
                  </a:txBody>
                  <a:tcPr/>
                </a:tc>
                <a:tc>
                  <a:txBody>
                    <a:bodyPr/>
                    <a:lstStyle/>
                    <a:p>
                      <a:r>
                        <a:rPr lang="en-IN" dirty="0"/>
                        <a:t>0</a:t>
                      </a:r>
                    </a:p>
                  </a:txBody>
                  <a:tcPr/>
                </a:tc>
                <a:extLst>
                  <a:ext uri="{0D108BD9-81ED-4DB2-BD59-A6C34878D82A}">
                    <a16:rowId xmlns:a16="http://schemas.microsoft.com/office/drawing/2014/main" val="3674269208"/>
                  </a:ext>
                </a:extLst>
              </a:tr>
              <a:tr h="302664">
                <a:tc>
                  <a:txBody>
                    <a:bodyPr/>
                    <a:lstStyle/>
                    <a:p>
                      <a:r>
                        <a:rPr lang="en-IN" dirty="0"/>
                        <a:t>0</a:t>
                      </a:r>
                    </a:p>
                  </a:txBody>
                  <a:tcPr/>
                </a:tc>
                <a:tc>
                  <a:txBody>
                    <a:bodyPr/>
                    <a:lstStyle/>
                    <a:p>
                      <a:r>
                        <a:rPr lang="en-IN" dirty="0"/>
                        <a:t>1</a:t>
                      </a:r>
                    </a:p>
                  </a:txBody>
                  <a:tcPr/>
                </a:tc>
                <a:tc>
                  <a:txBody>
                    <a:bodyPr/>
                    <a:lstStyle/>
                    <a:p>
                      <a:r>
                        <a:rPr lang="en-IN" dirty="0"/>
                        <a:t>1</a:t>
                      </a:r>
                    </a:p>
                  </a:txBody>
                  <a:tcPr/>
                </a:tc>
                <a:tc>
                  <a:txBody>
                    <a:bodyPr/>
                    <a:lstStyle/>
                    <a:p>
                      <a:r>
                        <a:rPr lang="en-IN" dirty="0"/>
                        <a:t>1</a:t>
                      </a:r>
                    </a:p>
                  </a:txBody>
                  <a:tcPr/>
                </a:tc>
                <a:tc>
                  <a:txBody>
                    <a:bodyPr/>
                    <a:lstStyle/>
                    <a:p>
                      <a:r>
                        <a:rPr lang="en-IN" dirty="0"/>
                        <a:t>0</a:t>
                      </a:r>
                    </a:p>
                  </a:txBody>
                  <a:tcPr/>
                </a:tc>
                <a:extLst>
                  <a:ext uri="{0D108BD9-81ED-4DB2-BD59-A6C34878D82A}">
                    <a16:rowId xmlns:a16="http://schemas.microsoft.com/office/drawing/2014/main" val="426175890"/>
                  </a:ext>
                </a:extLst>
              </a:tr>
              <a:tr h="302664">
                <a:tc>
                  <a:txBody>
                    <a:bodyPr/>
                    <a:lstStyle/>
                    <a:p>
                      <a:r>
                        <a:rPr lang="en-IN" dirty="0"/>
                        <a:t>0</a:t>
                      </a:r>
                    </a:p>
                  </a:txBody>
                  <a:tcPr/>
                </a:tc>
                <a:tc>
                  <a:txBody>
                    <a:bodyPr/>
                    <a:lstStyle/>
                    <a:p>
                      <a:r>
                        <a:rPr lang="en-IN" dirty="0"/>
                        <a:t>0</a:t>
                      </a:r>
                    </a:p>
                  </a:txBody>
                  <a:tcPr/>
                </a:tc>
                <a:tc>
                  <a:txBody>
                    <a:bodyPr/>
                    <a:lstStyle/>
                    <a:p>
                      <a:r>
                        <a:rPr lang="en-IN" dirty="0"/>
                        <a:t>1</a:t>
                      </a:r>
                    </a:p>
                  </a:txBody>
                  <a:tcPr/>
                </a:tc>
                <a:tc>
                  <a:txBody>
                    <a:bodyPr/>
                    <a:lstStyle/>
                    <a:p>
                      <a:r>
                        <a:rPr lang="en-IN" dirty="0"/>
                        <a:t>1</a:t>
                      </a:r>
                    </a:p>
                  </a:txBody>
                  <a:tcPr/>
                </a:tc>
                <a:tc>
                  <a:txBody>
                    <a:bodyPr/>
                    <a:lstStyle/>
                    <a:p>
                      <a:r>
                        <a:rPr lang="en-IN" dirty="0"/>
                        <a:t>1</a:t>
                      </a:r>
                    </a:p>
                  </a:txBody>
                  <a:tcPr/>
                </a:tc>
                <a:extLst>
                  <a:ext uri="{0D108BD9-81ED-4DB2-BD59-A6C34878D82A}">
                    <a16:rowId xmlns:a16="http://schemas.microsoft.com/office/drawing/2014/main" val="3455372045"/>
                  </a:ext>
                </a:extLst>
              </a:tr>
              <a:tr h="302664">
                <a:tc>
                  <a:txBody>
                    <a:bodyPr/>
                    <a:lstStyle/>
                    <a:p>
                      <a:r>
                        <a:rPr lang="en-IN" dirty="0"/>
                        <a:t>0</a:t>
                      </a:r>
                    </a:p>
                  </a:txBody>
                  <a:tcPr/>
                </a:tc>
                <a:tc>
                  <a:txBody>
                    <a:bodyPr/>
                    <a:lstStyle/>
                    <a:p>
                      <a:r>
                        <a:rPr lang="en-IN" dirty="0"/>
                        <a:t>0</a:t>
                      </a:r>
                    </a:p>
                  </a:txBody>
                  <a:tcPr/>
                </a:tc>
                <a:tc>
                  <a:txBody>
                    <a:bodyPr/>
                    <a:lstStyle/>
                    <a:p>
                      <a:r>
                        <a:rPr lang="en-IN" dirty="0"/>
                        <a:t>1</a:t>
                      </a:r>
                    </a:p>
                  </a:txBody>
                  <a:tcPr/>
                </a:tc>
                <a:tc>
                  <a:txBody>
                    <a:bodyPr/>
                    <a:lstStyle/>
                    <a:p>
                      <a:r>
                        <a:rPr lang="en-IN" dirty="0"/>
                        <a:t>1</a:t>
                      </a:r>
                    </a:p>
                  </a:txBody>
                  <a:tcPr/>
                </a:tc>
                <a:tc>
                  <a:txBody>
                    <a:bodyPr/>
                    <a:lstStyle/>
                    <a:p>
                      <a:r>
                        <a:rPr lang="en-IN" dirty="0"/>
                        <a:t>0</a:t>
                      </a:r>
                    </a:p>
                  </a:txBody>
                  <a:tcPr/>
                </a:tc>
                <a:extLst>
                  <a:ext uri="{0D108BD9-81ED-4DB2-BD59-A6C34878D82A}">
                    <a16:rowId xmlns:a16="http://schemas.microsoft.com/office/drawing/2014/main" val="1148960603"/>
                  </a:ext>
                </a:extLst>
              </a:tr>
              <a:tr h="302664">
                <a:tc>
                  <a:txBody>
                    <a:bodyPr/>
                    <a:lstStyle/>
                    <a:p>
                      <a:r>
                        <a:rPr lang="en-IN" dirty="0"/>
                        <a:t>0</a:t>
                      </a:r>
                    </a:p>
                  </a:txBody>
                  <a:tcPr/>
                </a:tc>
                <a:tc>
                  <a:txBody>
                    <a:bodyPr/>
                    <a:lstStyle/>
                    <a:p>
                      <a:r>
                        <a:rPr lang="en-IN" dirty="0"/>
                        <a:t>1</a:t>
                      </a:r>
                    </a:p>
                  </a:txBody>
                  <a:tcPr/>
                </a:tc>
                <a:tc>
                  <a:txBody>
                    <a:bodyPr/>
                    <a:lstStyle/>
                    <a:p>
                      <a:r>
                        <a:rPr lang="en-IN" dirty="0"/>
                        <a:t>1</a:t>
                      </a:r>
                    </a:p>
                  </a:txBody>
                  <a:tcPr/>
                </a:tc>
                <a:tc>
                  <a:txBody>
                    <a:bodyPr/>
                    <a:lstStyle/>
                    <a:p>
                      <a:r>
                        <a:rPr lang="en-IN" dirty="0"/>
                        <a:t>0</a:t>
                      </a:r>
                    </a:p>
                  </a:txBody>
                  <a:tcPr/>
                </a:tc>
                <a:tc>
                  <a:txBody>
                    <a:bodyPr/>
                    <a:lstStyle/>
                    <a:p>
                      <a:r>
                        <a:rPr lang="en-IN" dirty="0"/>
                        <a:t>0</a:t>
                      </a:r>
                    </a:p>
                  </a:txBody>
                  <a:tcPr/>
                </a:tc>
                <a:extLst>
                  <a:ext uri="{0D108BD9-81ED-4DB2-BD59-A6C34878D82A}">
                    <a16:rowId xmlns:a16="http://schemas.microsoft.com/office/drawing/2014/main" val="1484370740"/>
                  </a:ext>
                </a:extLst>
              </a:tr>
            </a:tbl>
          </a:graphicData>
        </a:graphic>
      </p:graphicFrame>
      <p:graphicFrame>
        <p:nvGraphicFramePr>
          <p:cNvPr id="13" name="Table 12">
            <a:extLst>
              <a:ext uri="{FF2B5EF4-FFF2-40B4-BE49-F238E27FC236}">
                <a16:creationId xmlns:a16="http://schemas.microsoft.com/office/drawing/2014/main" id="{DEFF336B-74BC-4D26-B946-FB17FF2834F9}"/>
              </a:ext>
            </a:extLst>
          </p:cNvPr>
          <p:cNvGraphicFramePr>
            <a:graphicFrameLocks noGrp="1"/>
          </p:cNvGraphicFramePr>
          <p:nvPr>
            <p:extLst>
              <p:ext uri="{D42A27DB-BD31-4B8C-83A1-F6EECF244321}">
                <p14:modId xmlns:p14="http://schemas.microsoft.com/office/powerpoint/2010/main" val="1062771277"/>
              </p:ext>
            </p:extLst>
          </p:nvPr>
        </p:nvGraphicFramePr>
        <p:xfrm>
          <a:off x="8231080" y="781877"/>
          <a:ext cx="1945195" cy="1828800"/>
        </p:xfrm>
        <a:graphic>
          <a:graphicData uri="http://schemas.openxmlformats.org/drawingml/2006/table">
            <a:tbl>
              <a:tblPr firstRow="1" bandRow="1">
                <a:tableStyleId>{5940675A-B579-460E-94D1-54222C63F5DA}</a:tableStyleId>
              </a:tblPr>
              <a:tblGrid>
                <a:gridCol w="389039">
                  <a:extLst>
                    <a:ext uri="{9D8B030D-6E8A-4147-A177-3AD203B41FA5}">
                      <a16:colId xmlns:a16="http://schemas.microsoft.com/office/drawing/2014/main" val="1347808995"/>
                    </a:ext>
                  </a:extLst>
                </a:gridCol>
                <a:gridCol w="389039">
                  <a:extLst>
                    <a:ext uri="{9D8B030D-6E8A-4147-A177-3AD203B41FA5}">
                      <a16:colId xmlns:a16="http://schemas.microsoft.com/office/drawing/2014/main" val="2615720725"/>
                    </a:ext>
                  </a:extLst>
                </a:gridCol>
                <a:gridCol w="389039">
                  <a:extLst>
                    <a:ext uri="{9D8B030D-6E8A-4147-A177-3AD203B41FA5}">
                      <a16:colId xmlns:a16="http://schemas.microsoft.com/office/drawing/2014/main" val="4083710181"/>
                    </a:ext>
                  </a:extLst>
                </a:gridCol>
                <a:gridCol w="389039">
                  <a:extLst>
                    <a:ext uri="{9D8B030D-6E8A-4147-A177-3AD203B41FA5}">
                      <a16:colId xmlns:a16="http://schemas.microsoft.com/office/drawing/2014/main" val="3455224445"/>
                    </a:ext>
                  </a:extLst>
                </a:gridCol>
                <a:gridCol w="389039">
                  <a:extLst>
                    <a:ext uri="{9D8B030D-6E8A-4147-A177-3AD203B41FA5}">
                      <a16:colId xmlns:a16="http://schemas.microsoft.com/office/drawing/2014/main" val="361439934"/>
                    </a:ext>
                  </a:extLst>
                </a:gridCol>
              </a:tblGrid>
              <a:tr h="302664">
                <a:tc>
                  <a:txBody>
                    <a:bodyPr/>
                    <a:lstStyle/>
                    <a:p>
                      <a:r>
                        <a:rPr lang="en-IN" dirty="0"/>
                        <a:t>1</a:t>
                      </a:r>
                    </a:p>
                  </a:txBody>
                  <a:tcPr/>
                </a:tc>
                <a:tc>
                  <a:txBody>
                    <a:bodyPr/>
                    <a:lstStyle/>
                    <a:p>
                      <a:r>
                        <a:rPr lang="en-IN" dirty="0"/>
                        <a:t>1</a:t>
                      </a:r>
                    </a:p>
                  </a:txBody>
                  <a:tcPr/>
                </a:tc>
                <a:tc>
                  <a:txBody>
                    <a:bodyPr/>
                    <a:lstStyle/>
                    <a:p>
                      <a:r>
                        <a:rPr lang="en-IN" dirty="0"/>
                        <a:t>1</a:t>
                      </a:r>
                    </a:p>
                  </a:txBody>
                  <a:tcPr/>
                </a:tc>
                <a:tc>
                  <a:txBody>
                    <a:bodyPr/>
                    <a:lstStyle/>
                    <a:p>
                      <a:r>
                        <a:rPr lang="en-IN" dirty="0"/>
                        <a:t>0</a:t>
                      </a:r>
                    </a:p>
                  </a:txBody>
                  <a:tcPr/>
                </a:tc>
                <a:tc>
                  <a:txBody>
                    <a:bodyPr/>
                    <a:lstStyle/>
                    <a:p>
                      <a:r>
                        <a:rPr lang="en-IN" dirty="0"/>
                        <a:t>0</a:t>
                      </a:r>
                    </a:p>
                  </a:txBody>
                  <a:tcPr/>
                </a:tc>
                <a:extLst>
                  <a:ext uri="{0D108BD9-81ED-4DB2-BD59-A6C34878D82A}">
                    <a16:rowId xmlns:a16="http://schemas.microsoft.com/office/drawing/2014/main" val="3674269208"/>
                  </a:ext>
                </a:extLst>
              </a:tr>
              <a:tr h="302664">
                <a:tc>
                  <a:txBody>
                    <a:bodyPr/>
                    <a:lstStyle/>
                    <a:p>
                      <a:r>
                        <a:rPr lang="en-IN" dirty="0"/>
                        <a:t>0</a:t>
                      </a:r>
                    </a:p>
                  </a:txBody>
                  <a:tcPr/>
                </a:tc>
                <a:tc>
                  <a:txBody>
                    <a:bodyPr/>
                    <a:lstStyle/>
                    <a:p>
                      <a:r>
                        <a:rPr lang="en-IN" dirty="0"/>
                        <a:t>1</a:t>
                      </a:r>
                    </a:p>
                  </a:txBody>
                  <a:tcPr/>
                </a:tc>
                <a:tc>
                  <a:txBody>
                    <a:bodyPr/>
                    <a:lstStyle/>
                    <a:p>
                      <a:r>
                        <a:rPr lang="en-IN" dirty="0"/>
                        <a:t>1</a:t>
                      </a:r>
                    </a:p>
                  </a:txBody>
                  <a:tcPr/>
                </a:tc>
                <a:tc>
                  <a:txBody>
                    <a:bodyPr/>
                    <a:lstStyle/>
                    <a:p>
                      <a:r>
                        <a:rPr lang="en-IN" dirty="0"/>
                        <a:t>1</a:t>
                      </a:r>
                    </a:p>
                  </a:txBody>
                  <a:tcPr/>
                </a:tc>
                <a:tc>
                  <a:txBody>
                    <a:bodyPr/>
                    <a:lstStyle/>
                    <a:p>
                      <a:r>
                        <a:rPr lang="en-IN" dirty="0"/>
                        <a:t>0</a:t>
                      </a:r>
                    </a:p>
                  </a:txBody>
                  <a:tcPr/>
                </a:tc>
                <a:extLst>
                  <a:ext uri="{0D108BD9-81ED-4DB2-BD59-A6C34878D82A}">
                    <a16:rowId xmlns:a16="http://schemas.microsoft.com/office/drawing/2014/main" val="426175890"/>
                  </a:ext>
                </a:extLst>
              </a:tr>
              <a:tr h="302664">
                <a:tc>
                  <a:txBody>
                    <a:bodyPr/>
                    <a:lstStyle/>
                    <a:p>
                      <a:r>
                        <a:rPr lang="en-IN" dirty="0"/>
                        <a:t>0</a:t>
                      </a:r>
                    </a:p>
                  </a:txBody>
                  <a:tcPr/>
                </a:tc>
                <a:tc>
                  <a:txBody>
                    <a:bodyPr/>
                    <a:lstStyle/>
                    <a:p>
                      <a:r>
                        <a:rPr lang="en-IN" dirty="0"/>
                        <a:t>0</a:t>
                      </a:r>
                    </a:p>
                  </a:txBody>
                  <a:tcPr/>
                </a:tc>
                <a:tc>
                  <a:txBody>
                    <a:bodyPr/>
                    <a:lstStyle/>
                    <a:p>
                      <a:r>
                        <a:rPr lang="en-IN" dirty="0"/>
                        <a:t>1</a:t>
                      </a:r>
                    </a:p>
                  </a:txBody>
                  <a:tcPr/>
                </a:tc>
                <a:tc>
                  <a:txBody>
                    <a:bodyPr/>
                    <a:lstStyle/>
                    <a:p>
                      <a:r>
                        <a:rPr lang="en-IN" dirty="0"/>
                        <a:t>1</a:t>
                      </a:r>
                    </a:p>
                  </a:txBody>
                  <a:tcPr/>
                </a:tc>
                <a:tc>
                  <a:txBody>
                    <a:bodyPr/>
                    <a:lstStyle/>
                    <a:p>
                      <a:r>
                        <a:rPr lang="en-IN" dirty="0"/>
                        <a:t>1</a:t>
                      </a:r>
                    </a:p>
                  </a:txBody>
                  <a:tcPr/>
                </a:tc>
                <a:extLst>
                  <a:ext uri="{0D108BD9-81ED-4DB2-BD59-A6C34878D82A}">
                    <a16:rowId xmlns:a16="http://schemas.microsoft.com/office/drawing/2014/main" val="3455372045"/>
                  </a:ext>
                </a:extLst>
              </a:tr>
              <a:tr h="302664">
                <a:tc>
                  <a:txBody>
                    <a:bodyPr/>
                    <a:lstStyle/>
                    <a:p>
                      <a:r>
                        <a:rPr lang="en-IN" dirty="0"/>
                        <a:t>0</a:t>
                      </a:r>
                    </a:p>
                  </a:txBody>
                  <a:tcPr/>
                </a:tc>
                <a:tc>
                  <a:txBody>
                    <a:bodyPr/>
                    <a:lstStyle/>
                    <a:p>
                      <a:r>
                        <a:rPr lang="en-IN" dirty="0"/>
                        <a:t>0</a:t>
                      </a:r>
                    </a:p>
                  </a:txBody>
                  <a:tcPr/>
                </a:tc>
                <a:tc>
                  <a:txBody>
                    <a:bodyPr/>
                    <a:lstStyle/>
                    <a:p>
                      <a:r>
                        <a:rPr lang="en-IN" dirty="0"/>
                        <a:t>1</a:t>
                      </a:r>
                    </a:p>
                  </a:txBody>
                  <a:tcPr/>
                </a:tc>
                <a:tc>
                  <a:txBody>
                    <a:bodyPr/>
                    <a:lstStyle/>
                    <a:p>
                      <a:r>
                        <a:rPr lang="en-IN" dirty="0"/>
                        <a:t>1</a:t>
                      </a:r>
                    </a:p>
                  </a:txBody>
                  <a:tcPr/>
                </a:tc>
                <a:tc>
                  <a:txBody>
                    <a:bodyPr/>
                    <a:lstStyle/>
                    <a:p>
                      <a:r>
                        <a:rPr lang="en-IN" dirty="0"/>
                        <a:t>0</a:t>
                      </a:r>
                    </a:p>
                  </a:txBody>
                  <a:tcPr/>
                </a:tc>
                <a:extLst>
                  <a:ext uri="{0D108BD9-81ED-4DB2-BD59-A6C34878D82A}">
                    <a16:rowId xmlns:a16="http://schemas.microsoft.com/office/drawing/2014/main" val="1148960603"/>
                  </a:ext>
                </a:extLst>
              </a:tr>
              <a:tr h="302664">
                <a:tc>
                  <a:txBody>
                    <a:bodyPr/>
                    <a:lstStyle/>
                    <a:p>
                      <a:r>
                        <a:rPr lang="en-IN" dirty="0"/>
                        <a:t>0</a:t>
                      </a:r>
                    </a:p>
                  </a:txBody>
                  <a:tcPr/>
                </a:tc>
                <a:tc>
                  <a:txBody>
                    <a:bodyPr/>
                    <a:lstStyle/>
                    <a:p>
                      <a:r>
                        <a:rPr lang="en-IN" dirty="0"/>
                        <a:t>1</a:t>
                      </a:r>
                    </a:p>
                  </a:txBody>
                  <a:tcPr/>
                </a:tc>
                <a:tc>
                  <a:txBody>
                    <a:bodyPr/>
                    <a:lstStyle/>
                    <a:p>
                      <a:r>
                        <a:rPr lang="en-IN" dirty="0"/>
                        <a:t>1</a:t>
                      </a:r>
                    </a:p>
                  </a:txBody>
                  <a:tcPr/>
                </a:tc>
                <a:tc>
                  <a:txBody>
                    <a:bodyPr/>
                    <a:lstStyle/>
                    <a:p>
                      <a:r>
                        <a:rPr lang="en-IN" dirty="0"/>
                        <a:t>0</a:t>
                      </a:r>
                    </a:p>
                  </a:txBody>
                  <a:tcPr/>
                </a:tc>
                <a:tc>
                  <a:txBody>
                    <a:bodyPr/>
                    <a:lstStyle/>
                    <a:p>
                      <a:r>
                        <a:rPr lang="en-IN" dirty="0"/>
                        <a:t>0</a:t>
                      </a:r>
                    </a:p>
                  </a:txBody>
                  <a:tcPr/>
                </a:tc>
                <a:extLst>
                  <a:ext uri="{0D108BD9-81ED-4DB2-BD59-A6C34878D82A}">
                    <a16:rowId xmlns:a16="http://schemas.microsoft.com/office/drawing/2014/main" val="1484370740"/>
                  </a:ext>
                </a:extLst>
              </a:tr>
            </a:tbl>
          </a:graphicData>
        </a:graphic>
      </p:graphicFrame>
      <p:graphicFrame>
        <p:nvGraphicFramePr>
          <p:cNvPr id="14" name="Table 13">
            <a:extLst>
              <a:ext uri="{FF2B5EF4-FFF2-40B4-BE49-F238E27FC236}">
                <a16:creationId xmlns:a16="http://schemas.microsoft.com/office/drawing/2014/main" id="{73C0171D-D6E1-4C59-A1DF-F4F92B04AE93}"/>
              </a:ext>
            </a:extLst>
          </p:cNvPr>
          <p:cNvGraphicFramePr>
            <a:graphicFrameLocks noGrp="1"/>
          </p:cNvGraphicFramePr>
          <p:nvPr>
            <p:extLst>
              <p:ext uri="{D42A27DB-BD31-4B8C-83A1-F6EECF244321}">
                <p14:modId xmlns:p14="http://schemas.microsoft.com/office/powerpoint/2010/main" val="4293138318"/>
              </p:ext>
            </p:extLst>
          </p:nvPr>
        </p:nvGraphicFramePr>
        <p:xfrm>
          <a:off x="5595399" y="788685"/>
          <a:ext cx="1945195" cy="1854595"/>
        </p:xfrm>
        <a:graphic>
          <a:graphicData uri="http://schemas.openxmlformats.org/drawingml/2006/table">
            <a:tbl>
              <a:tblPr firstRow="1" bandRow="1">
                <a:tableStyleId>{5940675A-B579-460E-94D1-54222C63F5DA}</a:tableStyleId>
              </a:tblPr>
              <a:tblGrid>
                <a:gridCol w="389039">
                  <a:extLst>
                    <a:ext uri="{9D8B030D-6E8A-4147-A177-3AD203B41FA5}">
                      <a16:colId xmlns:a16="http://schemas.microsoft.com/office/drawing/2014/main" val="1347808995"/>
                    </a:ext>
                  </a:extLst>
                </a:gridCol>
                <a:gridCol w="389039">
                  <a:extLst>
                    <a:ext uri="{9D8B030D-6E8A-4147-A177-3AD203B41FA5}">
                      <a16:colId xmlns:a16="http://schemas.microsoft.com/office/drawing/2014/main" val="2615720725"/>
                    </a:ext>
                  </a:extLst>
                </a:gridCol>
                <a:gridCol w="389039">
                  <a:extLst>
                    <a:ext uri="{9D8B030D-6E8A-4147-A177-3AD203B41FA5}">
                      <a16:colId xmlns:a16="http://schemas.microsoft.com/office/drawing/2014/main" val="4083710181"/>
                    </a:ext>
                  </a:extLst>
                </a:gridCol>
                <a:gridCol w="389039">
                  <a:extLst>
                    <a:ext uri="{9D8B030D-6E8A-4147-A177-3AD203B41FA5}">
                      <a16:colId xmlns:a16="http://schemas.microsoft.com/office/drawing/2014/main" val="3455224445"/>
                    </a:ext>
                  </a:extLst>
                </a:gridCol>
                <a:gridCol w="389039">
                  <a:extLst>
                    <a:ext uri="{9D8B030D-6E8A-4147-A177-3AD203B41FA5}">
                      <a16:colId xmlns:a16="http://schemas.microsoft.com/office/drawing/2014/main" val="361439934"/>
                    </a:ext>
                  </a:extLst>
                </a:gridCol>
              </a:tblGrid>
              <a:tr h="370919">
                <a:tc>
                  <a:txBody>
                    <a:bodyPr/>
                    <a:lstStyle/>
                    <a:p>
                      <a:r>
                        <a:rPr lang="en-IN" dirty="0"/>
                        <a:t>1</a:t>
                      </a:r>
                    </a:p>
                  </a:txBody>
                  <a:tcPr/>
                </a:tc>
                <a:tc>
                  <a:txBody>
                    <a:bodyPr/>
                    <a:lstStyle/>
                    <a:p>
                      <a:r>
                        <a:rPr lang="en-IN" dirty="0"/>
                        <a:t>1</a:t>
                      </a:r>
                    </a:p>
                  </a:txBody>
                  <a:tcPr/>
                </a:tc>
                <a:tc>
                  <a:txBody>
                    <a:bodyPr/>
                    <a:lstStyle/>
                    <a:p>
                      <a:r>
                        <a:rPr lang="en-IN" dirty="0"/>
                        <a:t>1</a:t>
                      </a:r>
                    </a:p>
                  </a:txBody>
                  <a:tcPr/>
                </a:tc>
                <a:tc>
                  <a:txBody>
                    <a:bodyPr/>
                    <a:lstStyle/>
                    <a:p>
                      <a:r>
                        <a:rPr lang="en-IN" dirty="0"/>
                        <a:t>0</a:t>
                      </a:r>
                    </a:p>
                  </a:txBody>
                  <a:tcPr/>
                </a:tc>
                <a:tc>
                  <a:txBody>
                    <a:bodyPr/>
                    <a:lstStyle/>
                    <a:p>
                      <a:r>
                        <a:rPr lang="en-IN" dirty="0"/>
                        <a:t>0</a:t>
                      </a:r>
                    </a:p>
                  </a:txBody>
                  <a:tcPr/>
                </a:tc>
                <a:extLst>
                  <a:ext uri="{0D108BD9-81ED-4DB2-BD59-A6C34878D82A}">
                    <a16:rowId xmlns:a16="http://schemas.microsoft.com/office/drawing/2014/main" val="3674269208"/>
                  </a:ext>
                </a:extLst>
              </a:tr>
              <a:tr h="370919">
                <a:tc>
                  <a:txBody>
                    <a:bodyPr/>
                    <a:lstStyle/>
                    <a:p>
                      <a:r>
                        <a:rPr lang="en-IN" dirty="0"/>
                        <a:t>0</a:t>
                      </a:r>
                    </a:p>
                  </a:txBody>
                  <a:tcPr/>
                </a:tc>
                <a:tc>
                  <a:txBody>
                    <a:bodyPr/>
                    <a:lstStyle/>
                    <a:p>
                      <a:r>
                        <a:rPr lang="en-IN" dirty="0"/>
                        <a:t>1</a:t>
                      </a:r>
                    </a:p>
                  </a:txBody>
                  <a:tcPr/>
                </a:tc>
                <a:tc>
                  <a:txBody>
                    <a:bodyPr/>
                    <a:lstStyle/>
                    <a:p>
                      <a:r>
                        <a:rPr lang="en-IN" dirty="0"/>
                        <a:t>1</a:t>
                      </a:r>
                    </a:p>
                  </a:txBody>
                  <a:tcPr/>
                </a:tc>
                <a:tc>
                  <a:txBody>
                    <a:bodyPr/>
                    <a:lstStyle/>
                    <a:p>
                      <a:r>
                        <a:rPr lang="en-IN" dirty="0"/>
                        <a:t>1</a:t>
                      </a:r>
                    </a:p>
                  </a:txBody>
                  <a:tcPr/>
                </a:tc>
                <a:tc>
                  <a:txBody>
                    <a:bodyPr/>
                    <a:lstStyle/>
                    <a:p>
                      <a:r>
                        <a:rPr lang="en-IN" dirty="0"/>
                        <a:t>0</a:t>
                      </a:r>
                    </a:p>
                  </a:txBody>
                  <a:tcPr/>
                </a:tc>
                <a:extLst>
                  <a:ext uri="{0D108BD9-81ED-4DB2-BD59-A6C34878D82A}">
                    <a16:rowId xmlns:a16="http://schemas.microsoft.com/office/drawing/2014/main" val="426175890"/>
                  </a:ext>
                </a:extLst>
              </a:tr>
              <a:tr h="370919">
                <a:tc>
                  <a:txBody>
                    <a:bodyPr/>
                    <a:lstStyle/>
                    <a:p>
                      <a:r>
                        <a:rPr lang="en-IN" dirty="0"/>
                        <a:t>0</a:t>
                      </a:r>
                    </a:p>
                  </a:txBody>
                  <a:tcPr/>
                </a:tc>
                <a:tc>
                  <a:txBody>
                    <a:bodyPr/>
                    <a:lstStyle/>
                    <a:p>
                      <a:r>
                        <a:rPr lang="en-IN" dirty="0"/>
                        <a:t>0</a:t>
                      </a:r>
                    </a:p>
                  </a:txBody>
                  <a:tcPr/>
                </a:tc>
                <a:tc>
                  <a:txBody>
                    <a:bodyPr/>
                    <a:lstStyle/>
                    <a:p>
                      <a:r>
                        <a:rPr lang="en-IN" dirty="0"/>
                        <a:t>1</a:t>
                      </a:r>
                    </a:p>
                  </a:txBody>
                  <a:tcPr/>
                </a:tc>
                <a:tc>
                  <a:txBody>
                    <a:bodyPr/>
                    <a:lstStyle/>
                    <a:p>
                      <a:r>
                        <a:rPr lang="en-IN" dirty="0"/>
                        <a:t>1</a:t>
                      </a:r>
                    </a:p>
                  </a:txBody>
                  <a:tcPr/>
                </a:tc>
                <a:tc>
                  <a:txBody>
                    <a:bodyPr/>
                    <a:lstStyle/>
                    <a:p>
                      <a:r>
                        <a:rPr lang="en-IN" dirty="0"/>
                        <a:t>1</a:t>
                      </a:r>
                    </a:p>
                  </a:txBody>
                  <a:tcPr/>
                </a:tc>
                <a:extLst>
                  <a:ext uri="{0D108BD9-81ED-4DB2-BD59-A6C34878D82A}">
                    <a16:rowId xmlns:a16="http://schemas.microsoft.com/office/drawing/2014/main" val="3455372045"/>
                  </a:ext>
                </a:extLst>
              </a:tr>
              <a:tr h="370919">
                <a:tc>
                  <a:txBody>
                    <a:bodyPr/>
                    <a:lstStyle/>
                    <a:p>
                      <a:r>
                        <a:rPr lang="en-IN" dirty="0"/>
                        <a:t>0</a:t>
                      </a:r>
                    </a:p>
                  </a:txBody>
                  <a:tcPr/>
                </a:tc>
                <a:tc>
                  <a:txBody>
                    <a:bodyPr/>
                    <a:lstStyle/>
                    <a:p>
                      <a:r>
                        <a:rPr lang="en-IN" dirty="0"/>
                        <a:t>0</a:t>
                      </a:r>
                    </a:p>
                  </a:txBody>
                  <a:tcPr/>
                </a:tc>
                <a:tc>
                  <a:txBody>
                    <a:bodyPr/>
                    <a:lstStyle/>
                    <a:p>
                      <a:r>
                        <a:rPr lang="en-IN" dirty="0"/>
                        <a:t>1</a:t>
                      </a:r>
                    </a:p>
                  </a:txBody>
                  <a:tcPr/>
                </a:tc>
                <a:tc>
                  <a:txBody>
                    <a:bodyPr/>
                    <a:lstStyle/>
                    <a:p>
                      <a:r>
                        <a:rPr lang="en-IN" dirty="0"/>
                        <a:t>1</a:t>
                      </a:r>
                    </a:p>
                  </a:txBody>
                  <a:tcPr/>
                </a:tc>
                <a:tc>
                  <a:txBody>
                    <a:bodyPr/>
                    <a:lstStyle/>
                    <a:p>
                      <a:r>
                        <a:rPr lang="en-IN" dirty="0"/>
                        <a:t>0</a:t>
                      </a:r>
                    </a:p>
                  </a:txBody>
                  <a:tcPr/>
                </a:tc>
                <a:extLst>
                  <a:ext uri="{0D108BD9-81ED-4DB2-BD59-A6C34878D82A}">
                    <a16:rowId xmlns:a16="http://schemas.microsoft.com/office/drawing/2014/main" val="1148960603"/>
                  </a:ext>
                </a:extLst>
              </a:tr>
              <a:tr h="370919">
                <a:tc>
                  <a:txBody>
                    <a:bodyPr/>
                    <a:lstStyle/>
                    <a:p>
                      <a:r>
                        <a:rPr lang="en-IN" dirty="0"/>
                        <a:t>0</a:t>
                      </a:r>
                    </a:p>
                  </a:txBody>
                  <a:tcPr/>
                </a:tc>
                <a:tc>
                  <a:txBody>
                    <a:bodyPr/>
                    <a:lstStyle/>
                    <a:p>
                      <a:r>
                        <a:rPr lang="en-IN" dirty="0"/>
                        <a:t>1</a:t>
                      </a:r>
                    </a:p>
                  </a:txBody>
                  <a:tcPr/>
                </a:tc>
                <a:tc>
                  <a:txBody>
                    <a:bodyPr/>
                    <a:lstStyle/>
                    <a:p>
                      <a:r>
                        <a:rPr lang="en-IN" dirty="0"/>
                        <a:t>1</a:t>
                      </a:r>
                    </a:p>
                  </a:txBody>
                  <a:tcPr/>
                </a:tc>
                <a:tc>
                  <a:txBody>
                    <a:bodyPr/>
                    <a:lstStyle/>
                    <a:p>
                      <a:r>
                        <a:rPr lang="en-IN" dirty="0"/>
                        <a:t>0</a:t>
                      </a:r>
                    </a:p>
                  </a:txBody>
                  <a:tcPr/>
                </a:tc>
                <a:tc>
                  <a:txBody>
                    <a:bodyPr/>
                    <a:lstStyle/>
                    <a:p>
                      <a:r>
                        <a:rPr lang="en-IN" dirty="0"/>
                        <a:t>0</a:t>
                      </a:r>
                    </a:p>
                  </a:txBody>
                  <a:tcPr/>
                </a:tc>
                <a:extLst>
                  <a:ext uri="{0D108BD9-81ED-4DB2-BD59-A6C34878D82A}">
                    <a16:rowId xmlns:a16="http://schemas.microsoft.com/office/drawing/2014/main" val="1484370740"/>
                  </a:ext>
                </a:extLst>
              </a:tr>
            </a:tbl>
          </a:graphicData>
        </a:graphic>
      </p:graphicFrame>
      <p:graphicFrame>
        <p:nvGraphicFramePr>
          <p:cNvPr id="15" name="Table 14">
            <a:extLst>
              <a:ext uri="{FF2B5EF4-FFF2-40B4-BE49-F238E27FC236}">
                <a16:creationId xmlns:a16="http://schemas.microsoft.com/office/drawing/2014/main" id="{D54C3F0F-2834-4698-8AFB-FCAA9F6D683D}"/>
              </a:ext>
            </a:extLst>
          </p:cNvPr>
          <p:cNvGraphicFramePr>
            <a:graphicFrameLocks noGrp="1"/>
          </p:cNvGraphicFramePr>
          <p:nvPr>
            <p:extLst>
              <p:ext uri="{D42A27DB-BD31-4B8C-83A1-F6EECF244321}">
                <p14:modId xmlns:p14="http://schemas.microsoft.com/office/powerpoint/2010/main" val="2806458050"/>
              </p:ext>
            </p:extLst>
          </p:nvPr>
        </p:nvGraphicFramePr>
        <p:xfrm>
          <a:off x="5962836" y="1167342"/>
          <a:ext cx="1171851" cy="1097280"/>
        </p:xfrm>
        <a:graphic>
          <a:graphicData uri="http://schemas.openxmlformats.org/drawingml/2006/table">
            <a:tbl>
              <a:tblPr firstRow="1" bandRow="1">
                <a:tableStyleId>{C4B1156A-380E-4F78-BDF5-A606A8083BF9}</a:tableStyleId>
              </a:tblPr>
              <a:tblGrid>
                <a:gridCol w="390617">
                  <a:extLst>
                    <a:ext uri="{9D8B030D-6E8A-4147-A177-3AD203B41FA5}">
                      <a16:colId xmlns:a16="http://schemas.microsoft.com/office/drawing/2014/main" val="1920517659"/>
                    </a:ext>
                  </a:extLst>
                </a:gridCol>
                <a:gridCol w="390617">
                  <a:extLst>
                    <a:ext uri="{9D8B030D-6E8A-4147-A177-3AD203B41FA5}">
                      <a16:colId xmlns:a16="http://schemas.microsoft.com/office/drawing/2014/main" val="3719465751"/>
                    </a:ext>
                  </a:extLst>
                </a:gridCol>
                <a:gridCol w="390617">
                  <a:extLst>
                    <a:ext uri="{9D8B030D-6E8A-4147-A177-3AD203B41FA5}">
                      <a16:colId xmlns:a16="http://schemas.microsoft.com/office/drawing/2014/main" val="3335170379"/>
                    </a:ext>
                  </a:extLst>
                </a:gridCol>
              </a:tblGrid>
              <a:tr h="347602">
                <a:tc>
                  <a:txBody>
                    <a:bodyPr/>
                    <a:lstStyle/>
                    <a:p>
                      <a:r>
                        <a:rPr lang="en-IN" b="0" dirty="0"/>
                        <a:t>1</a:t>
                      </a:r>
                    </a:p>
                  </a:txBody>
                  <a:tcPr>
                    <a:solidFill>
                      <a:schemeClr val="accent1"/>
                    </a:solidFill>
                  </a:tcPr>
                </a:tc>
                <a:tc>
                  <a:txBody>
                    <a:bodyPr/>
                    <a:lstStyle/>
                    <a:p>
                      <a:r>
                        <a:rPr lang="en-IN" b="0" dirty="0"/>
                        <a:t>0</a:t>
                      </a:r>
                    </a:p>
                  </a:txBody>
                  <a:tcPr>
                    <a:solidFill>
                      <a:schemeClr val="accent1"/>
                    </a:solidFill>
                  </a:tcPr>
                </a:tc>
                <a:tc>
                  <a:txBody>
                    <a:bodyPr/>
                    <a:lstStyle/>
                    <a:p>
                      <a:r>
                        <a:rPr lang="en-IN" b="0" dirty="0"/>
                        <a:t>0</a:t>
                      </a:r>
                    </a:p>
                  </a:txBody>
                  <a:tcPr>
                    <a:solidFill>
                      <a:schemeClr val="accent1"/>
                    </a:solidFill>
                  </a:tcPr>
                </a:tc>
                <a:extLst>
                  <a:ext uri="{0D108BD9-81ED-4DB2-BD59-A6C34878D82A}">
                    <a16:rowId xmlns:a16="http://schemas.microsoft.com/office/drawing/2014/main" val="1150951824"/>
                  </a:ext>
                </a:extLst>
              </a:tr>
              <a:tr h="347602">
                <a:tc>
                  <a:txBody>
                    <a:bodyPr/>
                    <a:lstStyle/>
                    <a:p>
                      <a:r>
                        <a:rPr lang="en-IN" b="0" dirty="0"/>
                        <a:t>1</a:t>
                      </a:r>
                    </a:p>
                  </a:txBody>
                  <a:tcPr>
                    <a:solidFill>
                      <a:schemeClr val="accent1"/>
                    </a:solidFill>
                  </a:tcPr>
                </a:tc>
                <a:tc>
                  <a:txBody>
                    <a:bodyPr/>
                    <a:lstStyle/>
                    <a:p>
                      <a:r>
                        <a:rPr lang="en-IN" b="0" dirty="0"/>
                        <a:t>1</a:t>
                      </a:r>
                    </a:p>
                  </a:txBody>
                  <a:tcPr>
                    <a:solidFill>
                      <a:schemeClr val="accent1"/>
                    </a:solidFill>
                  </a:tcPr>
                </a:tc>
                <a:tc>
                  <a:txBody>
                    <a:bodyPr/>
                    <a:lstStyle/>
                    <a:p>
                      <a:r>
                        <a:rPr lang="en-IN" b="0" dirty="0"/>
                        <a:t>0</a:t>
                      </a:r>
                    </a:p>
                  </a:txBody>
                  <a:tcPr>
                    <a:solidFill>
                      <a:schemeClr val="accent1"/>
                    </a:solidFill>
                  </a:tcPr>
                </a:tc>
                <a:extLst>
                  <a:ext uri="{0D108BD9-81ED-4DB2-BD59-A6C34878D82A}">
                    <a16:rowId xmlns:a16="http://schemas.microsoft.com/office/drawing/2014/main" val="2090901233"/>
                  </a:ext>
                </a:extLst>
              </a:tr>
              <a:tr h="347602">
                <a:tc>
                  <a:txBody>
                    <a:bodyPr/>
                    <a:lstStyle/>
                    <a:p>
                      <a:r>
                        <a:rPr lang="en-IN" b="0" dirty="0"/>
                        <a:t>1</a:t>
                      </a:r>
                    </a:p>
                  </a:txBody>
                  <a:tcPr>
                    <a:solidFill>
                      <a:schemeClr val="accent1"/>
                    </a:solidFill>
                  </a:tcPr>
                </a:tc>
                <a:tc>
                  <a:txBody>
                    <a:bodyPr/>
                    <a:lstStyle/>
                    <a:p>
                      <a:r>
                        <a:rPr lang="en-IN" b="0" dirty="0"/>
                        <a:t>1</a:t>
                      </a:r>
                    </a:p>
                  </a:txBody>
                  <a:tcPr>
                    <a:solidFill>
                      <a:schemeClr val="accent1"/>
                    </a:solidFill>
                  </a:tcPr>
                </a:tc>
                <a:tc>
                  <a:txBody>
                    <a:bodyPr/>
                    <a:lstStyle/>
                    <a:p>
                      <a:r>
                        <a:rPr lang="en-IN" b="0" dirty="0"/>
                        <a:t>1</a:t>
                      </a:r>
                    </a:p>
                  </a:txBody>
                  <a:tcPr>
                    <a:solidFill>
                      <a:schemeClr val="accent1"/>
                    </a:solidFill>
                  </a:tcPr>
                </a:tc>
                <a:extLst>
                  <a:ext uri="{0D108BD9-81ED-4DB2-BD59-A6C34878D82A}">
                    <a16:rowId xmlns:a16="http://schemas.microsoft.com/office/drawing/2014/main" val="2848688020"/>
                  </a:ext>
                </a:extLst>
              </a:tr>
            </a:tbl>
          </a:graphicData>
        </a:graphic>
      </p:graphicFrame>
      <p:graphicFrame>
        <p:nvGraphicFramePr>
          <p:cNvPr id="16" name="Table 15">
            <a:extLst>
              <a:ext uri="{FF2B5EF4-FFF2-40B4-BE49-F238E27FC236}">
                <a16:creationId xmlns:a16="http://schemas.microsoft.com/office/drawing/2014/main" id="{F4FE97FC-15FF-480B-909F-B2CFD1815BAA}"/>
              </a:ext>
            </a:extLst>
          </p:cNvPr>
          <p:cNvGraphicFramePr>
            <a:graphicFrameLocks noGrp="1"/>
          </p:cNvGraphicFramePr>
          <p:nvPr>
            <p:extLst>
              <p:ext uri="{D42A27DB-BD31-4B8C-83A1-F6EECF244321}">
                <p14:modId xmlns:p14="http://schemas.microsoft.com/office/powerpoint/2010/main" val="178793722"/>
              </p:ext>
            </p:extLst>
          </p:nvPr>
        </p:nvGraphicFramePr>
        <p:xfrm>
          <a:off x="9012810" y="1147636"/>
          <a:ext cx="1171851" cy="1097280"/>
        </p:xfrm>
        <a:graphic>
          <a:graphicData uri="http://schemas.openxmlformats.org/drawingml/2006/table">
            <a:tbl>
              <a:tblPr firstRow="1" bandRow="1">
                <a:tableStyleId>{C4B1156A-380E-4F78-BDF5-A606A8083BF9}</a:tableStyleId>
              </a:tblPr>
              <a:tblGrid>
                <a:gridCol w="390617">
                  <a:extLst>
                    <a:ext uri="{9D8B030D-6E8A-4147-A177-3AD203B41FA5}">
                      <a16:colId xmlns:a16="http://schemas.microsoft.com/office/drawing/2014/main" val="1920517659"/>
                    </a:ext>
                  </a:extLst>
                </a:gridCol>
                <a:gridCol w="390617">
                  <a:extLst>
                    <a:ext uri="{9D8B030D-6E8A-4147-A177-3AD203B41FA5}">
                      <a16:colId xmlns:a16="http://schemas.microsoft.com/office/drawing/2014/main" val="3719465751"/>
                    </a:ext>
                  </a:extLst>
                </a:gridCol>
                <a:gridCol w="390617">
                  <a:extLst>
                    <a:ext uri="{9D8B030D-6E8A-4147-A177-3AD203B41FA5}">
                      <a16:colId xmlns:a16="http://schemas.microsoft.com/office/drawing/2014/main" val="3335170379"/>
                    </a:ext>
                  </a:extLst>
                </a:gridCol>
              </a:tblGrid>
              <a:tr h="347602">
                <a:tc>
                  <a:txBody>
                    <a:bodyPr/>
                    <a:lstStyle/>
                    <a:p>
                      <a:r>
                        <a:rPr lang="en-IN" b="0" dirty="0"/>
                        <a:t>1</a:t>
                      </a:r>
                    </a:p>
                  </a:txBody>
                  <a:tcPr>
                    <a:solidFill>
                      <a:schemeClr val="accent1"/>
                    </a:solidFill>
                  </a:tcPr>
                </a:tc>
                <a:tc>
                  <a:txBody>
                    <a:bodyPr/>
                    <a:lstStyle/>
                    <a:p>
                      <a:r>
                        <a:rPr lang="en-IN" b="0" dirty="0"/>
                        <a:t>0</a:t>
                      </a:r>
                    </a:p>
                  </a:txBody>
                  <a:tcPr>
                    <a:solidFill>
                      <a:schemeClr val="accent1"/>
                    </a:solidFill>
                  </a:tcPr>
                </a:tc>
                <a:tc>
                  <a:txBody>
                    <a:bodyPr/>
                    <a:lstStyle/>
                    <a:p>
                      <a:r>
                        <a:rPr lang="en-IN" b="0" dirty="0"/>
                        <a:t>0</a:t>
                      </a:r>
                    </a:p>
                  </a:txBody>
                  <a:tcPr>
                    <a:solidFill>
                      <a:schemeClr val="accent1"/>
                    </a:solidFill>
                  </a:tcPr>
                </a:tc>
                <a:extLst>
                  <a:ext uri="{0D108BD9-81ED-4DB2-BD59-A6C34878D82A}">
                    <a16:rowId xmlns:a16="http://schemas.microsoft.com/office/drawing/2014/main" val="1150951824"/>
                  </a:ext>
                </a:extLst>
              </a:tr>
              <a:tr h="347602">
                <a:tc>
                  <a:txBody>
                    <a:bodyPr/>
                    <a:lstStyle/>
                    <a:p>
                      <a:r>
                        <a:rPr lang="en-IN" b="0" dirty="0"/>
                        <a:t>1</a:t>
                      </a:r>
                    </a:p>
                  </a:txBody>
                  <a:tcPr>
                    <a:solidFill>
                      <a:schemeClr val="accent1"/>
                    </a:solidFill>
                  </a:tcPr>
                </a:tc>
                <a:tc>
                  <a:txBody>
                    <a:bodyPr/>
                    <a:lstStyle/>
                    <a:p>
                      <a:r>
                        <a:rPr lang="en-IN" b="0" dirty="0"/>
                        <a:t>1</a:t>
                      </a:r>
                    </a:p>
                  </a:txBody>
                  <a:tcPr>
                    <a:solidFill>
                      <a:schemeClr val="accent1"/>
                    </a:solidFill>
                  </a:tcPr>
                </a:tc>
                <a:tc>
                  <a:txBody>
                    <a:bodyPr/>
                    <a:lstStyle/>
                    <a:p>
                      <a:r>
                        <a:rPr lang="en-IN" b="0" dirty="0"/>
                        <a:t>0</a:t>
                      </a:r>
                    </a:p>
                  </a:txBody>
                  <a:tcPr>
                    <a:solidFill>
                      <a:schemeClr val="accent1"/>
                    </a:solidFill>
                  </a:tcPr>
                </a:tc>
                <a:extLst>
                  <a:ext uri="{0D108BD9-81ED-4DB2-BD59-A6C34878D82A}">
                    <a16:rowId xmlns:a16="http://schemas.microsoft.com/office/drawing/2014/main" val="2090901233"/>
                  </a:ext>
                </a:extLst>
              </a:tr>
              <a:tr h="347602">
                <a:tc>
                  <a:txBody>
                    <a:bodyPr/>
                    <a:lstStyle/>
                    <a:p>
                      <a:r>
                        <a:rPr lang="en-IN" b="0" dirty="0"/>
                        <a:t>1</a:t>
                      </a:r>
                    </a:p>
                  </a:txBody>
                  <a:tcPr>
                    <a:solidFill>
                      <a:schemeClr val="accent1"/>
                    </a:solidFill>
                  </a:tcPr>
                </a:tc>
                <a:tc>
                  <a:txBody>
                    <a:bodyPr/>
                    <a:lstStyle/>
                    <a:p>
                      <a:r>
                        <a:rPr lang="en-IN" b="0" dirty="0"/>
                        <a:t>1</a:t>
                      </a:r>
                    </a:p>
                  </a:txBody>
                  <a:tcPr>
                    <a:solidFill>
                      <a:schemeClr val="accent1"/>
                    </a:solidFill>
                  </a:tcPr>
                </a:tc>
                <a:tc>
                  <a:txBody>
                    <a:bodyPr/>
                    <a:lstStyle/>
                    <a:p>
                      <a:r>
                        <a:rPr lang="en-IN" b="0" dirty="0"/>
                        <a:t>1</a:t>
                      </a:r>
                    </a:p>
                  </a:txBody>
                  <a:tcPr>
                    <a:solidFill>
                      <a:schemeClr val="accent1"/>
                    </a:solidFill>
                  </a:tcPr>
                </a:tc>
                <a:extLst>
                  <a:ext uri="{0D108BD9-81ED-4DB2-BD59-A6C34878D82A}">
                    <a16:rowId xmlns:a16="http://schemas.microsoft.com/office/drawing/2014/main" val="2848688020"/>
                  </a:ext>
                </a:extLst>
              </a:tr>
            </a:tbl>
          </a:graphicData>
        </a:graphic>
      </p:graphicFrame>
      <p:graphicFrame>
        <p:nvGraphicFramePr>
          <p:cNvPr id="17" name="Table 16">
            <a:extLst>
              <a:ext uri="{FF2B5EF4-FFF2-40B4-BE49-F238E27FC236}">
                <a16:creationId xmlns:a16="http://schemas.microsoft.com/office/drawing/2014/main" id="{5B71F26F-289D-4A06-A882-2E579C19DC48}"/>
              </a:ext>
            </a:extLst>
          </p:cNvPr>
          <p:cNvGraphicFramePr>
            <a:graphicFrameLocks noGrp="1"/>
          </p:cNvGraphicFramePr>
          <p:nvPr>
            <p:extLst>
              <p:ext uri="{D42A27DB-BD31-4B8C-83A1-F6EECF244321}">
                <p14:modId xmlns:p14="http://schemas.microsoft.com/office/powerpoint/2010/main" val="60151582"/>
              </p:ext>
            </p:extLst>
          </p:nvPr>
        </p:nvGraphicFramePr>
        <p:xfrm>
          <a:off x="8394331" y="4064444"/>
          <a:ext cx="1171851" cy="1097280"/>
        </p:xfrm>
        <a:graphic>
          <a:graphicData uri="http://schemas.openxmlformats.org/drawingml/2006/table">
            <a:tbl>
              <a:tblPr firstRow="1" bandRow="1">
                <a:tableStyleId>{C4B1156A-380E-4F78-BDF5-A606A8083BF9}</a:tableStyleId>
              </a:tblPr>
              <a:tblGrid>
                <a:gridCol w="390617">
                  <a:extLst>
                    <a:ext uri="{9D8B030D-6E8A-4147-A177-3AD203B41FA5}">
                      <a16:colId xmlns:a16="http://schemas.microsoft.com/office/drawing/2014/main" val="1920517659"/>
                    </a:ext>
                  </a:extLst>
                </a:gridCol>
                <a:gridCol w="390617">
                  <a:extLst>
                    <a:ext uri="{9D8B030D-6E8A-4147-A177-3AD203B41FA5}">
                      <a16:colId xmlns:a16="http://schemas.microsoft.com/office/drawing/2014/main" val="3719465751"/>
                    </a:ext>
                  </a:extLst>
                </a:gridCol>
                <a:gridCol w="390617">
                  <a:extLst>
                    <a:ext uri="{9D8B030D-6E8A-4147-A177-3AD203B41FA5}">
                      <a16:colId xmlns:a16="http://schemas.microsoft.com/office/drawing/2014/main" val="3335170379"/>
                    </a:ext>
                  </a:extLst>
                </a:gridCol>
              </a:tblGrid>
              <a:tr h="347602">
                <a:tc>
                  <a:txBody>
                    <a:bodyPr/>
                    <a:lstStyle/>
                    <a:p>
                      <a:r>
                        <a:rPr lang="en-IN" b="0" dirty="0"/>
                        <a:t>1</a:t>
                      </a:r>
                    </a:p>
                  </a:txBody>
                  <a:tcPr>
                    <a:solidFill>
                      <a:schemeClr val="accent1"/>
                    </a:solidFill>
                  </a:tcPr>
                </a:tc>
                <a:tc>
                  <a:txBody>
                    <a:bodyPr/>
                    <a:lstStyle/>
                    <a:p>
                      <a:r>
                        <a:rPr lang="en-IN" b="0" dirty="0"/>
                        <a:t>0</a:t>
                      </a:r>
                    </a:p>
                  </a:txBody>
                  <a:tcPr>
                    <a:solidFill>
                      <a:schemeClr val="accent1"/>
                    </a:solidFill>
                  </a:tcPr>
                </a:tc>
                <a:tc>
                  <a:txBody>
                    <a:bodyPr/>
                    <a:lstStyle/>
                    <a:p>
                      <a:r>
                        <a:rPr lang="en-IN" b="0" dirty="0"/>
                        <a:t>0</a:t>
                      </a:r>
                    </a:p>
                  </a:txBody>
                  <a:tcPr>
                    <a:solidFill>
                      <a:schemeClr val="accent1"/>
                    </a:solidFill>
                  </a:tcPr>
                </a:tc>
                <a:extLst>
                  <a:ext uri="{0D108BD9-81ED-4DB2-BD59-A6C34878D82A}">
                    <a16:rowId xmlns:a16="http://schemas.microsoft.com/office/drawing/2014/main" val="1150951824"/>
                  </a:ext>
                </a:extLst>
              </a:tr>
              <a:tr h="347602">
                <a:tc>
                  <a:txBody>
                    <a:bodyPr/>
                    <a:lstStyle/>
                    <a:p>
                      <a:r>
                        <a:rPr lang="en-IN" b="0" dirty="0"/>
                        <a:t>1</a:t>
                      </a:r>
                    </a:p>
                  </a:txBody>
                  <a:tcPr>
                    <a:solidFill>
                      <a:schemeClr val="accent1"/>
                    </a:solidFill>
                  </a:tcPr>
                </a:tc>
                <a:tc>
                  <a:txBody>
                    <a:bodyPr/>
                    <a:lstStyle/>
                    <a:p>
                      <a:r>
                        <a:rPr lang="en-IN" b="0" dirty="0"/>
                        <a:t>1</a:t>
                      </a:r>
                    </a:p>
                  </a:txBody>
                  <a:tcPr>
                    <a:solidFill>
                      <a:schemeClr val="accent1"/>
                    </a:solidFill>
                  </a:tcPr>
                </a:tc>
                <a:tc>
                  <a:txBody>
                    <a:bodyPr/>
                    <a:lstStyle/>
                    <a:p>
                      <a:r>
                        <a:rPr lang="en-IN" b="0" dirty="0"/>
                        <a:t>0</a:t>
                      </a:r>
                    </a:p>
                  </a:txBody>
                  <a:tcPr>
                    <a:solidFill>
                      <a:schemeClr val="accent1"/>
                    </a:solidFill>
                  </a:tcPr>
                </a:tc>
                <a:extLst>
                  <a:ext uri="{0D108BD9-81ED-4DB2-BD59-A6C34878D82A}">
                    <a16:rowId xmlns:a16="http://schemas.microsoft.com/office/drawing/2014/main" val="2090901233"/>
                  </a:ext>
                </a:extLst>
              </a:tr>
              <a:tr h="347602">
                <a:tc>
                  <a:txBody>
                    <a:bodyPr/>
                    <a:lstStyle/>
                    <a:p>
                      <a:r>
                        <a:rPr lang="en-IN" b="0" dirty="0"/>
                        <a:t>1</a:t>
                      </a:r>
                    </a:p>
                  </a:txBody>
                  <a:tcPr>
                    <a:solidFill>
                      <a:schemeClr val="accent1"/>
                    </a:solidFill>
                  </a:tcPr>
                </a:tc>
                <a:tc>
                  <a:txBody>
                    <a:bodyPr/>
                    <a:lstStyle/>
                    <a:p>
                      <a:r>
                        <a:rPr lang="en-IN" b="0" dirty="0"/>
                        <a:t>1</a:t>
                      </a:r>
                    </a:p>
                  </a:txBody>
                  <a:tcPr>
                    <a:solidFill>
                      <a:schemeClr val="accent1"/>
                    </a:solidFill>
                  </a:tcPr>
                </a:tc>
                <a:tc>
                  <a:txBody>
                    <a:bodyPr/>
                    <a:lstStyle/>
                    <a:p>
                      <a:r>
                        <a:rPr lang="en-IN" b="0" dirty="0"/>
                        <a:t>1</a:t>
                      </a:r>
                    </a:p>
                  </a:txBody>
                  <a:tcPr>
                    <a:solidFill>
                      <a:schemeClr val="accent1"/>
                    </a:solidFill>
                  </a:tcPr>
                </a:tc>
                <a:extLst>
                  <a:ext uri="{0D108BD9-81ED-4DB2-BD59-A6C34878D82A}">
                    <a16:rowId xmlns:a16="http://schemas.microsoft.com/office/drawing/2014/main" val="2848688020"/>
                  </a:ext>
                </a:extLst>
              </a:tr>
            </a:tbl>
          </a:graphicData>
        </a:graphic>
      </p:graphicFrame>
      <p:graphicFrame>
        <p:nvGraphicFramePr>
          <p:cNvPr id="18" name="Table 17">
            <a:extLst>
              <a:ext uri="{FF2B5EF4-FFF2-40B4-BE49-F238E27FC236}">
                <a16:creationId xmlns:a16="http://schemas.microsoft.com/office/drawing/2014/main" id="{5F0692C1-9770-4710-80F9-C21C4FDB4629}"/>
              </a:ext>
            </a:extLst>
          </p:cNvPr>
          <p:cNvGraphicFramePr>
            <a:graphicFrameLocks noGrp="1"/>
          </p:cNvGraphicFramePr>
          <p:nvPr>
            <p:extLst>
              <p:ext uri="{D42A27DB-BD31-4B8C-83A1-F6EECF244321}">
                <p14:modId xmlns:p14="http://schemas.microsoft.com/office/powerpoint/2010/main" val="2024246735"/>
              </p:ext>
            </p:extLst>
          </p:nvPr>
        </p:nvGraphicFramePr>
        <p:xfrm>
          <a:off x="6205739" y="4064444"/>
          <a:ext cx="1171851" cy="1097280"/>
        </p:xfrm>
        <a:graphic>
          <a:graphicData uri="http://schemas.openxmlformats.org/drawingml/2006/table">
            <a:tbl>
              <a:tblPr firstRow="1" bandRow="1">
                <a:tableStyleId>{C4B1156A-380E-4F78-BDF5-A606A8083BF9}</a:tableStyleId>
              </a:tblPr>
              <a:tblGrid>
                <a:gridCol w="390617">
                  <a:extLst>
                    <a:ext uri="{9D8B030D-6E8A-4147-A177-3AD203B41FA5}">
                      <a16:colId xmlns:a16="http://schemas.microsoft.com/office/drawing/2014/main" val="1920517659"/>
                    </a:ext>
                  </a:extLst>
                </a:gridCol>
                <a:gridCol w="390617">
                  <a:extLst>
                    <a:ext uri="{9D8B030D-6E8A-4147-A177-3AD203B41FA5}">
                      <a16:colId xmlns:a16="http://schemas.microsoft.com/office/drawing/2014/main" val="3719465751"/>
                    </a:ext>
                  </a:extLst>
                </a:gridCol>
                <a:gridCol w="390617">
                  <a:extLst>
                    <a:ext uri="{9D8B030D-6E8A-4147-A177-3AD203B41FA5}">
                      <a16:colId xmlns:a16="http://schemas.microsoft.com/office/drawing/2014/main" val="3335170379"/>
                    </a:ext>
                  </a:extLst>
                </a:gridCol>
              </a:tblGrid>
              <a:tr h="347602">
                <a:tc>
                  <a:txBody>
                    <a:bodyPr/>
                    <a:lstStyle/>
                    <a:p>
                      <a:r>
                        <a:rPr lang="en-IN" b="0" dirty="0"/>
                        <a:t>1</a:t>
                      </a:r>
                    </a:p>
                  </a:txBody>
                  <a:tcPr>
                    <a:solidFill>
                      <a:schemeClr val="accent1"/>
                    </a:solidFill>
                  </a:tcPr>
                </a:tc>
                <a:tc>
                  <a:txBody>
                    <a:bodyPr/>
                    <a:lstStyle/>
                    <a:p>
                      <a:r>
                        <a:rPr lang="en-IN" b="0" dirty="0"/>
                        <a:t>0</a:t>
                      </a:r>
                    </a:p>
                  </a:txBody>
                  <a:tcPr>
                    <a:solidFill>
                      <a:schemeClr val="accent1"/>
                    </a:solidFill>
                  </a:tcPr>
                </a:tc>
                <a:tc>
                  <a:txBody>
                    <a:bodyPr/>
                    <a:lstStyle/>
                    <a:p>
                      <a:r>
                        <a:rPr lang="en-IN" b="0" dirty="0"/>
                        <a:t>0</a:t>
                      </a:r>
                    </a:p>
                  </a:txBody>
                  <a:tcPr>
                    <a:solidFill>
                      <a:schemeClr val="accent1"/>
                    </a:solidFill>
                  </a:tcPr>
                </a:tc>
                <a:extLst>
                  <a:ext uri="{0D108BD9-81ED-4DB2-BD59-A6C34878D82A}">
                    <a16:rowId xmlns:a16="http://schemas.microsoft.com/office/drawing/2014/main" val="1150951824"/>
                  </a:ext>
                </a:extLst>
              </a:tr>
              <a:tr h="347602">
                <a:tc>
                  <a:txBody>
                    <a:bodyPr/>
                    <a:lstStyle/>
                    <a:p>
                      <a:r>
                        <a:rPr lang="en-IN" b="0" dirty="0"/>
                        <a:t>1</a:t>
                      </a:r>
                    </a:p>
                  </a:txBody>
                  <a:tcPr>
                    <a:solidFill>
                      <a:schemeClr val="accent1"/>
                    </a:solidFill>
                  </a:tcPr>
                </a:tc>
                <a:tc>
                  <a:txBody>
                    <a:bodyPr/>
                    <a:lstStyle/>
                    <a:p>
                      <a:r>
                        <a:rPr lang="en-IN" b="0" dirty="0"/>
                        <a:t>1</a:t>
                      </a:r>
                    </a:p>
                  </a:txBody>
                  <a:tcPr>
                    <a:solidFill>
                      <a:schemeClr val="accent1"/>
                    </a:solidFill>
                  </a:tcPr>
                </a:tc>
                <a:tc>
                  <a:txBody>
                    <a:bodyPr/>
                    <a:lstStyle/>
                    <a:p>
                      <a:r>
                        <a:rPr lang="en-IN" b="0" dirty="0"/>
                        <a:t>0</a:t>
                      </a:r>
                    </a:p>
                  </a:txBody>
                  <a:tcPr>
                    <a:solidFill>
                      <a:schemeClr val="accent1"/>
                    </a:solidFill>
                  </a:tcPr>
                </a:tc>
                <a:extLst>
                  <a:ext uri="{0D108BD9-81ED-4DB2-BD59-A6C34878D82A}">
                    <a16:rowId xmlns:a16="http://schemas.microsoft.com/office/drawing/2014/main" val="2090901233"/>
                  </a:ext>
                </a:extLst>
              </a:tr>
              <a:tr h="347602">
                <a:tc>
                  <a:txBody>
                    <a:bodyPr/>
                    <a:lstStyle/>
                    <a:p>
                      <a:r>
                        <a:rPr lang="en-IN" b="0" dirty="0"/>
                        <a:t>1</a:t>
                      </a:r>
                    </a:p>
                  </a:txBody>
                  <a:tcPr>
                    <a:solidFill>
                      <a:schemeClr val="accent1"/>
                    </a:solidFill>
                  </a:tcPr>
                </a:tc>
                <a:tc>
                  <a:txBody>
                    <a:bodyPr/>
                    <a:lstStyle/>
                    <a:p>
                      <a:r>
                        <a:rPr lang="en-IN" b="0" dirty="0"/>
                        <a:t>1</a:t>
                      </a:r>
                    </a:p>
                  </a:txBody>
                  <a:tcPr>
                    <a:solidFill>
                      <a:schemeClr val="accent1"/>
                    </a:solidFill>
                  </a:tcPr>
                </a:tc>
                <a:tc>
                  <a:txBody>
                    <a:bodyPr/>
                    <a:lstStyle/>
                    <a:p>
                      <a:r>
                        <a:rPr lang="en-IN" b="0" dirty="0"/>
                        <a:t>1</a:t>
                      </a:r>
                    </a:p>
                  </a:txBody>
                  <a:tcPr>
                    <a:solidFill>
                      <a:schemeClr val="accent1"/>
                    </a:solidFill>
                  </a:tcPr>
                </a:tc>
                <a:extLst>
                  <a:ext uri="{0D108BD9-81ED-4DB2-BD59-A6C34878D82A}">
                    <a16:rowId xmlns:a16="http://schemas.microsoft.com/office/drawing/2014/main" val="2848688020"/>
                  </a:ext>
                </a:extLst>
              </a:tr>
            </a:tbl>
          </a:graphicData>
        </a:graphic>
      </p:graphicFrame>
      <p:graphicFrame>
        <p:nvGraphicFramePr>
          <p:cNvPr id="19" name="Table 18">
            <a:extLst>
              <a:ext uri="{FF2B5EF4-FFF2-40B4-BE49-F238E27FC236}">
                <a16:creationId xmlns:a16="http://schemas.microsoft.com/office/drawing/2014/main" id="{8BE09851-9041-4B8B-B7DB-03D7E0F01F5D}"/>
              </a:ext>
            </a:extLst>
          </p:cNvPr>
          <p:cNvGraphicFramePr>
            <a:graphicFrameLocks noGrp="1"/>
          </p:cNvGraphicFramePr>
          <p:nvPr>
            <p:extLst>
              <p:ext uri="{D42A27DB-BD31-4B8C-83A1-F6EECF244321}">
                <p14:modId xmlns:p14="http://schemas.microsoft.com/office/powerpoint/2010/main" val="1643172327"/>
              </p:ext>
            </p:extLst>
          </p:nvPr>
        </p:nvGraphicFramePr>
        <p:xfrm>
          <a:off x="4017148" y="4160520"/>
          <a:ext cx="1171851" cy="1097280"/>
        </p:xfrm>
        <a:graphic>
          <a:graphicData uri="http://schemas.openxmlformats.org/drawingml/2006/table">
            <a:tbl>
              <a:tblPr firstRow="1" bandRow="1">
                <a:tableStyleId>{C4B1156A-380E-4F78-BDF5-A606A8083BF9}</a:tableStyleId>
              </a:tblPr>
              <a:tblGrid>
                <a:gridCol w="390617">
                  <a:extLst>
                    <a:ext uri="{9D8B030D-6E8A-4147-A177-3AD203B41FA5}">
                      <a16:colId xmlns:a16="http://schemas.microsoft.com/office/drawing/2014/main" val="1920517659"/>
                    </a:ext>
                  </a:extLst>
                </a:gridCol>
                <a:gridCol w="390617">
                  <a:extLst>
                    <a:ext uri="{9D8B030D-6E8A-4147-A177-3AD203B41FA5}">
                      <a16:colId xmlns:a16="http://schemas.microsoft.com/office/drawing/2014/main" val="3719465751"/>
                    </a:ext>
                  </a:extLst>
                </a:gridCol>
                <a:gridCol w="390617">
                  <a:extLst>
                    <a:ext uri="{9D8B030D-6E8A-4147-A177-3AD203B41FA5}">
                      <a16:colId xmlns:a16="http://schemas.microsoft.com/office/drawing/2014/main" val="3335170379"/>
                    </a:ext>
                  </a:extLst>
                </a:gridCol>
              </a:tblGrid>
              <a:tr h="347602">
                <a:tc>
                  <a:txBody>
                    <a:bodyPr/>
                    <a:lstStyle/>
                    <a:p>
                      <a:r>
                        <a:rPr lang="en-IN" b="0" dirty="0"/>
                        <a:t>1</a:t>
                      </a:r>
                    </a:p>
                  </a:txBody>
                  <a:tcPr>
                    <a:solidFill>
                      <a:schemeClr val="accent1"/>
                    </a:solidFill>
                  </a:tcPr>
                </a:tc>
                <a:tc>
                  <a:txBody>
                    <a:bodyPr/>
                    <a:lstStyle/>
                    <a:p>
                      <a:r>
                        <a:rPr lang="en-IN" b="0" dirty="0"/>
                        <a:t>0</a:t>
                      </a:r>
                    </a:p>
                  </a:txBody>
                  <a:tcPr>
                    <a:solidFill>
                      <a:schemeClr val="accent1"/>
                    </a:solidFill>
                  </a:tcPr>
                </a:tc>
                <a:tc>
                  <a:txBody>
                    <a:bodyPr/>
                    <a:lstStyle/>
                    <a:p>
                      <a:r>
                        <a:rPr lang="en-IN" b="0" dirty="0"/>
                        <a:t>0</a:t>
                      </a:r>
                    </a:p>
                  </a:txBody>
                  <a:tcPr>
                    <a:solidFill>
                      <a:schemeClr val="accent1"/>
                    </a:solidFill>
                  </a:tcPr>
                </a:tc>
                <a:extLst>
                  <a:ext uri="{0D108BD9-81ED-4DB2-BD59-A6C34878D82A}">
                    <a16:rowId xmlns:a16="http://schemas.microsoft.com/office/drawing/2014/main" val="1150951824"/>
                  </a:ext>
                </a:extLst>
              </a:tr>
              <a:tr h="347602">
                <a:tc>
                  <a:txBody>
                    <a:bodyPr/>
                    <a:lstStyle/>
                    <a:p>
                      <a:r>
                        <a:rPr lang="en-IN" b="0" dirty="0"/>
                        <a:t>1</a:t>
                      </a:r>
                    </a:p>
                  </a:txBody>
                  <a:tcPr>
                    <a:solidFill>
                      <a:schemeClr val="accent1"/>
                    </a:solidFill>
                  </a:tcPr>
                </a:tc>
                <a:tc>
                  <a:txBody>
                    <a:bodyPr/>
                    <a:lstStyle/>
                    <a:p>
                      <a:r>
                        <a:rPr lang="en-IN" b="0" dirty="0"/>
                        <a:t>1</a:t>
                      </a:r>
                    </a:p>
                  </a:txBody>
                  <a:tcPr>
                    <a:solidFill>
                      <a:schemeClr val="accent1"/>
                    </a:solidFill>
                  </a:tcPr>
                </a:tc>
                <a:tc>
                  <a:txBody>
                    <a:bodyPr/>
                    <a:lstStyle/>
                    <a:p>
                      <a:r>
                        <a:rPr lang="en-IN" b="0" dirty="0"/>
                        <a:t>0</a:t>
                      </a:r>
                    </a:p>
                  </a:txBody>
                  <a:tcPr>
                    <a:solidFill>
                      <a:schemeClr val="accent1"/>
                    </a:solidFill>
                  </a:tcPr>
                </a:tc>
                <a:extLst>
                  <a:ext uri="{0D108BD9-81ED-4DB2-BD59-A6C34878D82A}">
                    <a16:rowId xmlns:a16="http://schemas.microsoft.com/office/drawing/2014/main" val="2090901233"/>
                  </a:ext>
                </a:extLst>
              </a:tr>
              <a:tr h="347602">
                <a:tc>
                  <a:txBody>
                    <a:bodyPr/>
                    <a:lstStyle/>
                    <a:p>
                      <a:r>
                        <a:rPr lang="en-IN" b="0" dirty="0"/>
                        <a:t>1</a:t>
                      </a:r>
                    </a:p>
                  </a:txBody>
                  <a:tcPr>
                    <a:solidFill>
                      <a:schemeClr val="accent1"/>
                    </a:solidFill>
                  </a:tcPr>
                </a:tc>
                <a:tc>
                  <a:txBody>
                    <a:bodyPr/>
                    <a:lstStyle/>
                    <a:p>
                      <a:r>
                        <a:rPr lang="en-IN" b="0" dirty="0"/>
                        <a:t>1</a:t>
                      </a:r>
                    </a:p>
                  </a:txBody>
                  <a:tcPr>
                    <a:solidFill>
                      <a:schemeClr val="accent1"/>
                    </a:solidFill>
                  </a:tcPr>
                </a:tc>
                <a:tc>
                  <a:txBody>
                    <a:bodyPr/>
                    <a:lstStyle/>
                    <a:p>
                      <a:r>
                        <a:rPr lang="en-IN" b="0" dirty="0"/>
                        <a:t>1</a:t>
                      </a:r>
                    </a:p>
                  </a:txBody>
                  <a:tcPr>
                    <a:solidFill>
                      <a:schemeClr val="accent1"/>
                    </a:solidFill>
                  </a:tcPr>
                </a:tc>
                <a:extLst>
                  <a:ext uri="{0D108BD9-81ED-4DB2-BD59-A6C34878D82A}">
                    <a16:rowId xmlns:a16="http://schemas.microsoft.com/office/drawing/2014/main" val="2848688020"/>
                  </a:ext>
                </a:extLst>
              </a:tr>
            </a:tbl>
          </a:graphicData>
        </a:graphic>
      </p:graphicFrame>
      <p:sp>
        <p:nvSpPr>
          <p:cNvPr id="20" name="Arrow: Right 19">
            <a:extLst>
              <a:ext uri="{FF2B5EF4-FFF2-40B4-BE49-F238E27FC236}">
                <a16:creationId xmlns:a16="http://schemas.microsoft.com/office/drawing/2014/main" id="{5A9A5EFE-A092-4EE6-92C0-CEB73A359FB0}"/>
              </a:ext>
            </a:extLst>
          </p:cNvPr>
          <p:cNvSpPr/>
          <p:nvPr/>
        </p:nvSpPr>
        <p:spPr>
          <a:xfrm>
            <a:off x="4920202" y="1561980"/>
            <a:ext cx="621437" cy="31959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E8ED7E0-642F-45D7-9E06-DB7984E8D4E2}"/>
              </a:ext>
            </a:extLst>
          </p:cNvPr>
          <p:cNvSpPr/>
          <p:nvPr/>
        </p:nvSpPr>
        <p:spPr>
          <a:xfrm>
            <a:off x="7610630" y="1579537"/>
            <a:ext cx="621437" cy="31959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Down 22">
            <a:extLst>
              <a:ext uri="{FF2B5EF4-FFF2-40B4-BE49-F238E27FC236}">
                <a16:creationId xmlns:a16="http://schemas.microsoft.com/office/drawing/2014/main" id="{2E666C9B-BF3C-41E2-B661-9DDE352FC1FD}"/>
              </a:ext>
            </a:extLst>
          </p:cNvPr>
          <p:cNvSpPr/>
          <p:nvPr/>
        </p:nvSpPr>
        <p:spPr>
          <a:xfrm>
            <a:off x="9203677" y="2673067"/>
            <a:ext cx="286552" cy="58819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Arrow: Left 23">
            <a:extLst>
              <a:ext uri="{FF2B5EF4-FFF2-40B4-BE49-F238E27FC236}">
                <a16:creationId xmlns:a16="http://schemas.microsoft.com/office/drawing/2014/main" id="{F4155DA0-BE9B-4C47-8598-86BFDA32D17F}"/>
              </a:ext>
            </a:extLst>
          </p:cNvPr>
          <p:cNvSpPr/>
          <p:nvPr/>
        </p:nvSpPr>
        <p:spPr>
          <a:xfrm>
            <a:off x="7793114" y="4064443"/>
            <a:ext cx="527235" cy="31959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Left 25">
            <a:extLst>
              <a:ext uri="{FF2B5EF4-FFF2-40B4-BE49-F238E27FC236}">
                <a16:creationId xmlns:a16="http://schemas.microsoft.com/office/drawing/2014/main" id="{9150419B-6506-4CBC-8D4C-9DC60FBB077F}"/>
              </a:ext>
            </a:extLst>
          </p:cNvPr>
          <p:cNvSpPr/>
          <p:nvPr/>
        </p:nvSpPr>
        <p:spPr>
          <a:xfrm>
            <a:off x="5188999" y="4160520"/>
            <a:ext cx="527235" cy="269437"/>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aphicFrame>
        <p:nvGraphicFramePr>
          <p:cNvPr id="27" name="Table 26">
            <a:extLst>
              <a:ext uri="{FF2B5EF4-FFF2-40B4-BE49-F238E27FC236}">
                <a16:creationId xmlns:a16="http://schemas.microsoft.com/office/drawing/2014/main" id="{5849BE64-E651-41C9-B9C8-FA0E1A66067C}"/>
              </a:ext>
            </a:extLst>
          </p:cNvPr>
          <p:cNvGraphicFramePr>
            <a:graphicFrameLocks noGrp="1"/>
          </p:cNvGraphicFramePr>
          <p:nvPr>
            <p:extLst>
              <p:ext uri="{D42A27DB-BD31-4B8C-83A1-F6EECF244321}">
                <p14:modId xmlns:p14="http://schemas.microsoft.com/office/powerpoint/2010/main" val="325119032"/>
              </p:ext>
            </p:extLst>
          </p:nvPr>
        </p:nvGraphicFramePr>
        <p:xfrm>
          <a:off x="446350" y="3788545"/>
          <a:ext cx="1661112" cy="1282823"/>
        </p:xfrm>
        <a:graphic>
          <a:graphicData uri="http://schemas.openxmlformats.org/drawingml/2006/table">
            <a:tbl>
              <a:tblPr firstRow="1" bandRow="1">
                <a:tableStyleId>{5940675A-B579-460E-94D1-54222C63F5DA}</a:tableStyleId>
              </a:tblPr>
              <a:tblGrid>
                <a:gridCol w="553704">
                  <a:extLst>
                    <a:ext uri="{9D8B030D-6E8A-4147-A177-3AD203B41FA5}">
                      <a16:colId xmlns:a16="http://schemas.microsoft.com/office/drawing/2014/main" val="1545573831"/>
                    </a:ext>
                  </a:extLst>
                </a:gridCol>
                <a:gridCol w="553704">
                  <a:extLst>
                    <a:ext uri="{9D8B030D-6E8A-4147-A177-3AD203B41FA5}">
                      <a16:colId xmlns:a16="http://schemas.microsoft.com/office/drawing/2014/main" val="738483081"/>
                    </a:ext>
                  </a:extLst>
                </a:gridCol>
                <a:gridCol w="553704">
                  <a:extLst>
                    <a:ext uri="{9D8B030D-6E8A-4147-A177-3AD203B41FA5}">
                      <a16:colId xmlns:a16="http://schemas.microsoft.com/office/drawing/2014/main" val="592152107"/>
                    </a:ext>
                  </a:extLst>
                </a:gridCol>
              </a:tblGrid>
              <a:tr h="410823">
                <a:tc>
                  <a:txBody>
                    <a:bodyPr/>
                    <a:lstStyle/>
                    <a:p>
                      <a:r>
                        <a:rPr lang="en-IN" dirty="0"/>
                        <a:t>4</a:t>
                      </a:r>
                    </a:p>
                  </a:txBody>
                  <a:tcPr/>
                </a:tc>
                <a:tc>
                  <a:txBody>
                    <a:bodyPr/>
                    <a:lstStyle/>
                    <a:p>
                      <a:r>
                        <a:rPr lang="en-IN" dirty="0"/>
                        <a:t>3</a:t>
                      </a:r>
                    </a:p>
                  </a:txBody>
                  <a:tcPr/>
                </a:tc>
                <a:tc>
                  <a:txBody>
                    <a:bodyPr/>
                    <a:lstStyle/>
                    <a:p>
                      <a:r>
                        <a:rPr lang="en-IN" dirty="0"/>
                        <a:t>4</a:t>
                      </a:r>
                    </a:p>
                  </a:txBody>
                  <a:tcPr/>
                </a:tc>
                <a:extLst>
                  <a:ext uri="{0D108BD9-81ED-4DB2-BD59-A6C34878D82A}">
                    <a16:rowId xmlns:a16="http://schemas.microsoft.com/office/drawing/2014/main" val="4280281735"/>
                  </a:ext>
                </a:extLst>
              </a:tr>
              <a:tr h="436000">
                <a:tc>
                  <a:txBody>
                    <a:bodyPr/>
                    <a:lstStyle/>
                    <a:p>
                      <a:r>
                        <a:rPr lang="en-IN" dirty="0"/>
                        <a:t>2</a:t>
                      </a:r>
                    </a:p>
                  </a:txBody>
                  <a:tcPr/>
                </a:tc>
                <a:tc>
                  <a:txBody>
                    <a:bodyPr/>
                    <a:lstStyle/>
                    <a:p>
                      <a:r>
                        <a:rPr lang="en-IN" dirty="0"/>
                        <a:t>4</a:t>
                      </a:r>
                    </a:p>
                  </a:txBody>
                  <a:tcPr/>
                </a:tc>
                <a:tc>
                  <a:txBody>
                    <a:bodyPr/>
                    <a:lstStyle/>
                    <a:p>
                      <a:r>
                        <a:rPr lang="en-IN" dirty="0"/>
                        <a:t>3 </a:t>
                      </a:r>
                    </a:p>
                  </a:txBody>
                  <a:tcPr/>
                </a:tc>
                <a:extLst>
                  <a:ext uri="{0D108BD9-81ED-4DB2-BD59-A6C34878D82A}">
                    <a16:rowId xmlns:a16="http://schemas.microsoft.com/office/drawing/2014/main" val="1630537758"/>
                  </a:ext>
                </a:extLst>
              </a:tr>
              <a:tr h="436000">
                <a:tc>
                  <a:txBody>
                    <a:bodyPr/>
                    <a:lstStyle/>
                    <a:p>
                      <a:r>
                        <a:rPr lang="en-IN" dirty="0"/>
                        <a:t>2</a:t>
                      </a:r>
                    </a:p>
                  </a:txBody>
                  <a:tcPr/>
                </a:tc>
                <a:tc>
                  <a:txBody>
                    <a:bodyPr/>
                    <a:lstStyle/>
                    <a:p>
                      <a:r>
                        <a:rPr lang="en-IN" dirty="0"/>
                        <a:t>3</a:t>
                      </a:r>
                    </a:p>
                  </a:txBody>
                  <a:tcPr/>
                </a:tc>
                <a:tc>
                  <a:txBody>
                    <a:bodyPr/>
                    <a:lstStyle/>
                    <a:p>
                      <a:r>
                        <a:rPr lang="en-IN" dirty="0"/>
                        <a:t>4</a:t>
                      </a:r>
                    </a:p>
                  </a:txBody>
                  <a:tcPr/>
                </a:tc>
                <a:extLst>
                  <a:ext uri="{0D108BD9-81ED-4DB2-BD59-A6C34878D82A}">
                    <a16:rowId xmlns:a16="http://schemas.microsoft.com/office/drawing/2014/main" val="1884633815"/>
                  </a:ext>
                </a:extLst>
              </a:tr>
            </a:tbl>
          </a:graphicData>
        </a:graphic>
      </p:graphicFrame>
      <p:sp>
        <p:nvSpPr>
          <p:cNvPr id="28" name="Arrow: Left 27">
            <a:extLst>
              <a:ext uri="{FF2B5EF4-FFF2-40B4-BE49-F238E27FC236}">
                <a16:creationId xmlns:a16="http://schemas.microsoft.com/office/drawing/2014/main" id="{24802171-1D43-4B09-8081-DE3178300D6C}"/>
              </a:ext>
            </a:extLst>
          </p:cNvPr>
          <p:cNvSpPr/>
          <p:nvPr/>
        </p:nvSpPr>
        <p:spPr>
          <a:xfrm>
            <a:off x="2309925" y="4160520"/>
            <a:ext cx="621436" cy="31185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Rectangle 28">
            <a:extLst>
              <a:ext uri="{FF2B5EF4-FFF2-40B4-BE49-F238E27FC236}">
                <a16:creationId xmlns:a16="http://schemas.microsoft.com/office/drawing/2014/main" id="{E9C17D83-A125-4949-8604-B8A6BF70A584}"/>
              </a:ext>
            </a:extLst>
          </p:cNvPr>
          <p:cNvSpPr/>
          <p:nvPr/>
        </p:nvSpPr>
        <p:spPr>
          <a:xfrm>
            <a:off x="460235" y="5102362"/>
            <a:ext cx="1766829" cy="400110"/>
          </a:xfrm>
          <a:prstGeom prst="rect">
            <a:avLst/>
          </a:prstGeom>
          <a:noFill/>
        </p:spPr>
        <p:txBody>
          <a:bodyPr wrap="none" lIns="91440" tIns="45720" rIns="91440" bIns="45720">
            <a:spAutoFit/>
          </a:bodyPr>
          <a:lstStyle/>
          <a:p>
            <a:pPr algn="ctr"/>
            <a:r>
              <a:rPr lang="en-US" sz="2000" b="0" cap="none" spc="0" dirty="0">
                <a:ln w="0"/>
                <a:solidFill>
                  <a:schemeClr val="tx1"/>
                </a:solidFill>
                <a:effectLst>
                  <a:outerShdw blurRad="38100" dist="19050" dir="2700000" algn="tl" rotWithShape="0">
                    <a:schemeClr val="dk1">
                      <a:alpha val="40000"/>
                    </a:schemeClr>
                  </a:outerShdw>
                </a:effectLst>
              </a:rPr>
              <a:t>Final Output </a:t>
            </a:r>
          </a:p>
        </p:txBody>
      </p:sp>
    </p:spTree>
    <p:extLst>
      <p:ext uri="{BB962C8B-B14F-4D97-AF65-F5344CB8AC3E}">
        <p14:creationId xmlns:p14="http://schemas.microsoft.com/office/powerpoint/2010/main" val="8985017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3220881-AD81-46D4-928C-B8758D99ED03}"/>
              </a:ext>
            </a:extLst>
          </p:cNvPr>
          <p:cNvSpPr>
            <a:spLocks noGrp="1"/>
          </p:cNvSpPr>
          <p:nvPr>
            <p:ph type="title"/>
          </p:nvPr>
        </p:nvSpPr>
        <p:spPr>
          <a:xfrm>
            <a:off x="74676" y="0"/>
            <a:ext cx="9404723" cy="1400530"/>
          </a:xfrm>
        </p:spPr>
        <p:txBody>
          <a:bodyPr/>
          <a:lstStyle/>
          <a:p>
            <a:r>
              <a:rPr lang="en-IN" b="1" dirty="0"/>
              <a:t>How </a:t>
            </a:r>
            <a:r>
              <a:rPr lang="en-IN" b="1" dirty="0" err="1"/>
              <a:t>ReL</a:t>
            </a:r>
            <a:r>
              <a:rPr lang="en-IN" b="1" dirty="0"/>
              <a:t> U Layer works? </a:t>
            </a:r>
          </a:p>
        </p:txBody>
      </p:sp>
      <p:sp>
        <p:nvSpPr>
          <p:cNvPr id="5" name="Rectangle 4">
            <a:extLst>
              <a:ext uri="{FF2B5EF4-FFF2-40B4-BE49-F238E27FC236}">
                <a16:creationId xmlns:a16="http://schemas.microsoft.com/office/drawing/2014/main" id="{DFD873C6-E29A-4226-9CAB-B9962C321E08}"/>
              </a:ext>
            </a:extLst>
          </p:cNvPr>
          <p:cNvSpPr/>
          <p:nvPr/>
        </p:nvSpPr>
        <p:spPr>
          <a:xfrm>
            <a:off x="74676" y="1074075"/>
            <a:ext cx="12042648" cy="3539430"/>
          </a:xfrm>
          <a:prstGeom prst="rect">
            <a:avLst/>
          </a:prstGeom>
          <a:noFill/>
        </p:spPr>
        <p:txBody>
          <a:bodyPr wrap="square" lIns="91440" tIns="45720" rIns="91440" bIns="45720">
            <a:spAutoFit/>
          </a:bodyPr>
          <a:lstStyle/>
          <a:p>
            <a:pPr marL="457200" indent="-457200">
              <a:buFont typeface="Arial" panose="020B0604020202020204" pitchFamily="34" charset="0"/>
              <a:buChar char="•"/>
            </a:pPr>
            <a:r>
              <a:rPr lang="en-US" sz="2800" dirty="0">
                <a:ln w="0"/>
                <a:effectLst>
                  <a:outerShdw blurRad="38100" dist="19050" dir="2700000" algn="tl" rotWithShape="0">
                    <a:schemeClr val="dk1">
                      <a:alpha val="40000"/>
                    </a:schemeClr>
                  </a:outerShdw>
                </a:effectLst>
              </a:rPr>
              <a:t>In </a:t>
            </a:r>
            <a:r>
              <a:rPr lang="en-US" sz="2800" dirty="0" err="1">
                <a:ln w="0"/>
                <a:effectLst>
                  <a:outerShdw blurRad="38100" dist="19050" dir="2700000" algn="tl" rotWithShape="0">
                    <a:schemeClr val="dk1">
                      <a:alpha val="40000"/>
                    </a:schemeClr>
                  </a:outerShdw>
                </a:effectLst>
              </a:rPr>
              <a:t>ReL</a:t>
            </a:r>
            <a:r>
              <a:rPr lang="en-US" sz="2800" dirty="0">
                <a:ln w="0"/>
                <a:effectLst>
                  <a:outerShdw blurRad="38100" dist="19050" dir="2700000" algn="tl" rotWithShape="0">
                    <a:schemeClr val="dk1">
                      <a:alpha val="40000"/>
                    </a:schemeClr>
                  </a:outerShdw>
                </a:effectLst>
              </a:rPr>
              <a:t> U step first is going to perform an element wise operation s</a:t>
            </a:r>
          </a:p>
          <a:p>
            <a:pPr marL="457200" indent="-457200">
              <a:buFont typeface="Arial" panose="020B0604020202020204" pitchFamily="34" charset="0"/>
              <a:buChar char="•"/>
            </a:pPr>
            <a:r>
              <a:rPr lang="en-US" sz="2800" dirty="0">
                <a:ln w="0"/>
                <a:effectLst>
                  <a:outerShdw blurRad="38100" dist="19050" dir="2700000" algn="tl" rotWithShape="0">
                    <a:schemeClr val="dk1">
                      <a:alpha val="40000"/>
                    </a:schemeClr>
                  </a:outerShdw>
                </a:effectLst>
              </a:rPr>
              <a:t>In each of these mapping coming in if there is a negative </a:t>
            </a:r>
            <a:r>
              <a:rPr lang="en-US" sz="2800" dirty="0" err="1">
                <a:ln w="0"/>
                <a:effectLst>
                  <a:outerShdw blurRad="38100" dist="19050" dir="2700000" algn="tl" rotWithShape="0">
                    <a:schemeClr val="dk1">
                      <a:alpha val="40000"/>
                    </a:schemeClr>
                  </a:outerShdw>
                </a:effectLst>
              </a:rPr>
              <a:t>prixels</a:t>
            </a:r>
            <a:r>
              <a:rPr lang="en-US" sz="2800" dirty="0">
                <a:ln w="0"/>
                <a:effectLst>
                  <a:outerShdw blurRad="38100" dist="19050" dir="2700000" algn="tl" rotWithShape="0">
                    <a:schemeClr val="dk1">
                      <a:alpha val="40000"/>
                    </a:schemeClr>
                  </a:outerShdw>
                </a:effectLst>
              </a:rPr>
              <a:t> it sets all the negative pixels to 0.</a:t>
            </a:r>
          </a:p>
          <a:p>
            <a:pPr marL="457200" indent="-457200">
              <a:buFont typeface="Arial" panose="020B0604020202020204" pitchFamily="34" charset="0"/>
              <a:buChar char="•"/>
            </a:pPr>
            <a:r>
              <a:rPr lang="en-US" sz="2800" b="0" cap="none" spc="0" dirty="0">
                <a:ln w="0"/>
                <a:solidFill>
                  <a:schemeClr val="tx1"/>
                </a:solidFill>
                <a:effectLst>
                  <a:outerShdw blurRad="38100" dist="19050" dir="2700000" algn="tl" rotWithShape="0">
                    <a:schemeClr val="dk1">
                      <a:alpha val="40000"/>
                    </a:schemeClr>
                  </a:outerShdw>
                </a:effectLst>
              </a:rPr>
              <a:t>Introduces non linearity to the networ</a:t>
            </a:r>
            <a:r>
              <a:rPr lang="en-US" sz="2800" dirty="0">
                <a:ln w="0"/>
                <a:effectLst>
                  <a:outerShdw blurRad="38100" dist="19050" dir="2700000" algn="tl" rotWithShape="0">
                    <a:schemeClr val="dk1">
                      <a:alpha val="40000"/>
                    </a:schemeClr>
                  </a:outerShdw>
                </a:effectLst>
              </a:rPr>
              <a:t>k.</a:t>
            </a:r>
          </a:p>
          <a:p>
            <a:pPr marL="457200" indent="-457200">
              <a:buFont typeface="Arial" panose="020B0604020202020204" pitchFamily="34" charset="0"/>
              <a:buChar char="•"/>
            </a:pPr>
            <a:r>
              <a:rPr lang="en-US" sz="2800" b="0" cap="none" spc="0" dirty="0">
                <a:ln w="0"/>
                <a:solidFill>
                  <a:schemeClr val="tx1"/>
                </a:solidFill>
                <a:effectLst>
                  <a:outerShdw blurRad="38100" dist="19050" dir="2700000" algn="tl" rotWithShape="0">
                    <a:schemeClr val="dk1">
                      <a:alpha val="40000"/>
                    </a:schemeClr>
                  </a:outerShdw>
                </a:effectLst>
              </a:rPr>
              <a:t>The output is a rectified feature map in which features are coming through and how they weigh fro</a:t>
            </a:r>
            <a:r>
              <a:rPr lang="en-US" sz="2800" dirty="0">
                <a:ln w="0"/>
                <a:effectLst>
                  <a:outerShdw blurRad="38100" dist="19050" dir="2700000" algn="tl" rotWithShape="0">
                    <a:schemeClr val="dk1">
                      <a:alpha val="40000"/>
                    </a:schemeClr>
                  </a:outerShdw>
                </a:effectLst>
              </a:rPr>
              <a:t>m the filters</a:t>
            </a:r>
            <a:r>
              <a:rPr lang="en-US" sz="2800" b="0" cap="none" spc="0" dirty="0">
                <a:ln w="0"/>
                <a:solidFill>
                  <a:schemeClr val="tx1"/>
                </a:solidFill>
                <a:effectLst>
                  <a:outerShdw blurRad="38100" dist="19050" dir="2700000" algn="tl" rotWithShape="0">
                    <a:schemeClr val="dk1">
                      <a:alpha val="40000"/>
                    </a:schemeClr>
                  </a:outerShdw>
                </a:effectLst>
              </a:rPr>
              <a:t>.</a:t>
            </a:r>
          </a:p>
          <a:p>
            <a:pPr marL="457200" indent="-457200">
              <a:buFont typeface="Arial" panose="020B0604020202020204" pitchFamily="34" charset="0"/>
              <a:buChar char="•"/>
            </a:pPr>
            <a:r>
              <a:rPr lang="en-US" sz="2800" dirty="0">
                <a:ln w="0"/>
                <a:effectLst>
                  <a:outerShdw blurRad="38100" dist="19050" dir="2700000" algn="tl" rotWithShape="0">
                    <a:schemeClr val="dk1">
                      <a:alpha val="40000"/>
                    </a:schemeClr>
                  </a:outerShdw>
                </a:effectLst>
              </a:rPr>
              <a:t>We don’t run just one filter but number for filters on the image.</a:t>
            </a:r>
          </a:p>
          <a:p>
            <a:pPr marL="457200" indent="-457200">
              <a:buFont typeface="Arial" panose="020B0604020202020204" pitchFamily="34" charset="0"/>
              <a:buChar char="•"/>
            </a:pPr>
            <a:endParaRPr lang="en-US" sz="2800" b="0" cap="none" spc="0" dirty="0">
              <a:ln w="0"/>
              <a:solidFill>
                <a:schemeClr val="tx1"/>
              </a:solidFill>
              <a:effectLst>
                <a:outerShdw blurRad="38100" dist="19050" dir="2700000" algn="tl" rotWithShape="0">
                  <a:schemeClr val="dk1">
                    <a:alpha val="40000"/>
                  </a:schemeClr>
                </a:outerShdw>
              </a:effectLst>
            </a:endParaRPr>
          </a:p>
        </p:txBody>
      </p:sp>
      <p:pic>
        <p:nvPicPr>
          <p:cNvPr id="6" name="Picture 5">
            <a:extLst>
              <a:ext uri="{FF2B5EF4-FFF2-40B4-BE49-F238E27FC236}">
                <a16:creationId xmlns:a16="http://schemas.microsoft.com/office/drawing/2014/main" id="{50B5E103-B352-4F4C-991C-A5B8DE978EBE}"/>
              </a:ext>
            </a:extLst>
          </p:cNvPr>
          <p:cNvPicPr>
            <a:picLocks noChangeAspect="1"/>
          </p:cNvPicPr>
          <p:nvPr/>
        </p:nvPicPr>
        <p:blipFill rotWithShape="1">
          <a:blip r:embed="rId2"/>
          <a:srcRect l="11433" t="41165" r="71092" b="24789"/>
          <a:stretch/>
        </p:blipFill>
        <p:spPr>
          <a:xfrm>
            <a:off x="2045519" y="4398929"/>
            <a:ext cx="2130641" cy="2334827"/>
          </a:xfrm>
          <a:prstGeom prst="rect">
            <a:avLst/>
          </a:prstGeom>
        </p:spPr>
      </p:pic>
      <p:pic>
        <p:nvPicPr>
          <p:cNvPr id="7" name="Picture 6">
            <a:extLst>
              <a:ext uri="{FF2B5EF4-FFF2-40B4-BE49-F238E27FC236}">
                <a16:creationId xmlns:a16="http://schemas.microsoft.com/office/drawing/2014/main" id="{77111E92-FFB7-40D6-AE75-2A8B25384B39}"/>
              </a:ext>
            </a:extLst>
          </p:cNvPr>
          <p:cNvPicPr>
            <a:picLocks noChangeAspect="1"/>
          </p:cNvPicPr>
          <p:nvPr/>
        </p:nvPicPr>
        <p:blipFill rotWithShape="1">
          <a:blip r:embed="rId3"/>
          <a:srcRect l="30583" t="48543" r="37379" b="31262"/>
          <a:stretch/>
        </p:blipFill>
        <p:spPr>
          <a:xfrm>
            <a:off x="4563121" y="4398930"/>
            <a:ext cx="3906175" cy="2334826"/>
          </a:xfrm>
          <a:prstGeom prst="rect">
            <a:avLst/>
          </a:prstGeom>
        </p:spPr>
      </p:pic>
    </p:spTree>
    <p:extLst>
      <p:ext uri="{BB962C8B-B14F-4D97-AF65-F5344CB8AC3E}">
        <p14:creationId xmlns:p14="http://schemas.microsoft.com/office/powerpoint/2010/main" val="4595542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41B55E-FE63-41A4-ADD0-8C708F3136E6}"/>
              </a:ext>
            </a:extLst>
          </p:cNvPr>
          <p:cNvSpPr>
            <a:spLocks noGrp="1"/>
          </p:cNvSpPr>
          <p:nvPr>
            <p:ph type="title"/>
          </p:nvPr>
        </p:nvSpPr>
        <p:spPr>
          <a:xfrm>
            <a:off x="113451" y="124244"/>
            <a:ext cx="9404723" cy="887810"/>
          </a:xfrm>
        </p:spPr>
        <p:txBody>
          <a:bodyPr/>
          <a:lstStyle/>
          <a:p>
            <a:r>
              <a:rPr lang="en-IN" b="1" dirty="0"/>
              <a:t>How </a:t>
            </a:r>
            <a:r>
              <a:rPr lang="en-IN" b="1" dirty="0" err="1"/>
              <a:t>ReL</a:t>
            </a:r>
            <a:r>
              <a:rPr lang="en-IN" b="1" dirty="0"/>
              <a:t> U Layer works? </a:t>
            </a:r>
            <a:br>
              <a:rPr lang="en-IN" dirty="0"/>
            </a:br>
            <a:br>
              <a:rPr lang="en-IN" dirty="0"/>
            </a:br>
            <a:br>
              <a:rPr lang="en-IN" dirty="0"/>
            </a:br>
            <a:endParaRPr lang="en-IN" dirty="0"/>
          </a:p>
        </p:txBody>
      </p:sp>
      <p:sp>
        <p:nvSpPr>
          <p:cNvPr id="4" name="Rectangle 3">
            <a:extLst>
              <a:ext uri="{FF2B5EF4-FFF2-40B4-BE49-F238E27FC236}">
                <a16:creationId xmlns:a16="http://schemas.microsoft.com/office/drawing/2014/main" id="{F49F4FD6-55FB-4883-8EE0-C61E53B15A1F}"/>
              </a:ext>
            </a:extLst>
          </p:cNvPr>
          <p:cNvSpPr/>
          <p:nvPr/>
        </p:nvSpPr>
        <p:spPr>
          <a:xfrm>
            <a:off x="0" y="1262822"/>
            <a:ext cx="12106656" cy="3046988"/>
          </a:xfrm>
          <a:prstGeom prst="rect">
            <a:avLst/>
          </a:prstGeom>
          <a:noFill/>
        </p:spPr>
        <p:txBody>
          <a:bodyPr wrap="square" lIns="91440" tIns="45720" rIns="91440" bIns="45720">
            <a:spAutoFit/>
          </a:bodyPr>
          <a:lstStyle/>
          <a:p>
            <a:pPr marL="457200" indent="-457200">
              <a:buFont typeface="Arial" panose="020B0604020202020204" pitchFamily="34" charset="0"/>
              <a:buChar char="•"/>
            </a:pPr>
            <a:r>
              <a:rPr lang="en-IN" sz="3200" dirty="0"/>
              <a:t>Real image is scanned in multiple  convolution and </a:t>
            </a:r>
            <a:r>
              <a:rPr lang="en-IN" sz="3200" dirty="0" err="1"/>
              <a:t>ReL</a:t>
            </a:r>
            <a:r>
              <a:rPr lang="en-IN" sz="3200" dirty="0"/>
              <a:t> U layers for locating features. </a:t>
            </a:r>
          </a:p>
          <a:p>
            <a:pPr marL="457200" indent="-457200">
              <a:buFont typeface="Arial" panose="020B0604020202020204" pitchFamily="34" charset="0"/>
              <a:buChar char="•"/>
            </a:pPr>
            <a:endParaRPr lang="en-IN" sz="3200" dirty="0"/>
          </a:p>
          <a:p>
            <a:pPr marL="457200" indent="-457200">
              <a:buFont typeface="Arial" panose="020B0604020202020204" pitchFamily="34" charset="0"/>
              <a:buChar char="•"/>
            </a:pPr>
            <a:r>
              <a:rPr lang="en-IN" sz="3200" dirty="0"/>
              <a:t>We are not having just one </a:t>
            </a:r>
            <a:r>
              <a:rPr lang="en-IN" sz="3200" dirty="0" err="1"/>
              <a:t>ReL</a:t>
            </a:r>
            <a:r>
              <a:rPr lang="en-IN" sz="3200" dirty="0"/>
              <a:t> U layer but multiple features and multiple </a:t>
            </a:r>
            <a:r>
              <a:rPr lang="en-IN" sz="3200" dirty="0" err="1"/>
              <a:t>ReL</a:t>
            </a:r>
            <a:r>
              <a:rPr lang="en-IN" sz="3200" dirty="0"/>
              <a:t> U to get multiple layers.</a:t>
            </a:r>
            <a:br>
              <a:rPr lang="en-IN" sz="3200" dirty="0"/>
            </a:br>
            <a:endParaRPr lang="en-US" sz="3200" b="0" cap="none" spc="0" dirty="0">
              <a:ln w="0"/>
              <a:solidFill>
                <a:schemeClr val="tx1"/>
              </a:solidFill>
              <a:effectLst>
                <a:outerShdw blurRad="38100" dist="19050" dir="2700000" algn="tl" rotWithShape="0">
                  <a:schemeClr val="dk1">
                    <a:alpha val="40000"/>
                  </a:schemeClr>
                </a:outerShdw>
              </a:effectLst>
            </a:endParaRPr>
          </a:p>
        </p:txBody>
      </p:sp>
      <p:pic>
        <p:nvPicPr>
          <p:cNvPr id="5" name="Picture 4">
            <a:extLst>
              <a:ext uri="{FF2B5EF4-FFF2-40B4-BE49-F238E27FC236}">
                <a16:creationId xmlns:a16="http://schemas.microsoft.com/office/drawing/2014/main" id="{44679450-09FB-4E26-A88C-19EC89D200A0}"/>
              </a:ext>
            </a:extLst>
          </p:cNvPr>
          <p:cNvPicPr>
            <a:picLocks noChangeAspect="1"/>
          </p:cNvPicPr>
          <p:nvPr/>
        </p:nvPicPr>
        <p:blipFill rotWithShape="1">
          <a:blip r:embed="rId2"/>
          <a:srcRect l="33059" t="36020" r="32208" b="26731"/>
          <a:stretch/>
        </p:blipFill>
        <p:spPr>
          <a:xfrm>
            <a:off x="1589103" y="4234694"/>
            <a:ext cx="4261281" cy="2554545"/>
          </a:xfrm>
          <a:prstGeom prst="rect">
            <a:avLst/>
          </a:prstGeom>
        </p:spPr>
      </p:pic>
      <p:pic>
        <p:nvPicPr>
          <p:cNvPr id="6" name="Picture 5">
            <a:extLst>
              <a:ext uri="{FF2B5EF4-FFF2-40B4-BE49-F238E27FC236}">
                <a16:creationId xmlns:a16="http://schemas.microsoft.com/office/drawing/2014/main" id="{E118CC7E-6643-462C-BF73-75A17310888A}"/>
              </a:ext>
            </a:extLst>
          </p:cNvPr>
          <p:cNvPicPr>
            <a:picLocks noChangeAspect="1"/>
          </p:cNvPicPr>
          <p:nvPr/>
        </p:nvPicPr>
        <p:blipFill rotWithShape="1">
          <a:blip r:embed="rId3"/>
          <a:srcRect l="28908" t="34207" r="30460" b="28544"/>
          <a:stretch/>
        </p:blipFill>
        <p:spPr>
          <a:xfrm>
            <a:off x="6214369" y="4234695"/>
            <a:ext cx="4953740" cy="2554546"/>
          </a:xfrm>
          <a:prstGeom prst="rect">
            <a:avLst/>
          </a:prstGeom>
        </p:spPr>
      </p:pic>
    </p:spTree>
    <p:extLst>
      <p:ext uri="{BB962C8B-B14F-4D97-AF65-F5344CB8AC3E}">
        <p14:creationId xmlns:p14="http://schemas.microsoft.com/office/powerpoint/2010/main" val="3860683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1C35CC3-A9E1-4843-B20C-8C83329D82E6}"/>
              </a:ext>
            </a:extLst>
          </p:cNvPr>
          <p:cNvSpPr/>
          <p:nvPr/>
        </p:nvSpPr>
        <p:spPr>
          <a:xfrm>
            <a:off x="0" y="0"/>
            <a:ext cx="12129856" cy="14342388"/>
          </a:xfrm>
          <a:prstGeom prst="rect">
            <a:avLst/>
          </a:prstGeom>
          <a:noFill/>
        </p:spPr>
        <p:txBody>
          <a:bodyPr wrap="square" lIns="91440" tIns="45720" rIns="91440" bIns="45720">
            <a:spAutoFit/>
          </a:bodyPr>
          <a:lstStyle/>
          <a:p>
            <a:pPr algn="ctr"/>
            <a:r>
              <a:rPr lang="en-US" sz="4400" b="1" u="sng" dirty="0">
                <a:ln w="0"/>
                <a:solidFill>
                  <a:schemeClr val="accent1"/>
                </a:solidFill>
                <a:effectLst>
                  <a:outerShdw blurRad="38100" dist="25400" dir="5400000" algn="ctr" rotWithShape="0">
                    <a:srgbClr val="6E747A">
                      <a:alpha val="43000"/>
                    </a:srgbClr>
                  </a:outerShdw>
                </a:effectLst>
              </a:rPr>
              <a:t>Index</a:t>
            </a:r>
            <a:r>
              <a:rPr lang="en-US" sz="4400" u="sng" dirty="0">
                <a:ln w="0"/>
                <a:solidFill>
                  <a:schemeClr val="accent1"/>
                </a:solidFill>
                <a:effectLst>
                  <a:outerShdw blurRad="38100" dist="25400" dir="5400000" algn="ctr" rotWithShape="0">
                    <a:srgbClr val="6E747A">
                      <a:alpha val="43000"/>
                    </a:srgbClr>
                  </a:outerShdw>
                </a:effectLst>
              </a:rPr>
              <a:t> </a:t>
            </a:r>
          </a:p>
          <a:p>
            <a:pPr algn="ctr"/>
            <a:endParaRPr lang="en-US" sz="3200" b="1" dirty="0">
              <a:ln w="0"/>
              <a:solidFill>
                <a:schemeClr val="accent1"/>
              </a:solidFill>
              <a:effectLst>
                <a:outerShdw blurRad="38100" dist="25400" dir="5400000" algn="ctr" rotWithShape="0">
                  <a:srgbClr val="6E747A">
                    <a:alpha val="43000"/>
                  </a:srgbClr>
                </a:outerShdw>
              </a:effectLst>
            </a:endParaRPr>
          </a:p>
          <a:p>
            <a:r>
              <a:rPr lang="en-US" sz="2400" b="1" dirty="0">
                <a:ln w="0"/>
                <a:solidFill>
                  <a:schemeClr val="tx1">
                    <a:lumMod val="75000"/>
                  </a:schemeClr>
                </a:solidFill>
                <a:effectLst>
                  <a:outerShdw blurRad="38100" dist="25400" dir="5400000" algn="ctr" rotWithShape="0">
                    <a:srgbClr val="6E747A">
                      <a:alpha val="43000"/>
                    </a:srgbClr>
                  </a:outerShdw>
                </a:effectLst>
              </a:rPr>
              <a:t>Introduction to CNN</a:t>
            </a:r>
          </a:p>
          <a:p>
            <a:r>
              <a:rPr lang="en-US" sz="2400" b="1" dirty="0">
                <a:ln w="0"/>
                <a:solidFill>
                  <a:schemeClr val="tx1">
                    <a:lumMod val="75000"/>
                  </a:schemeClr>
                </a:solidFill>
                <a:effectLst>
                  <a:outerShdw blurRad="38100" dist="25400" dir="5400000" algn="ctr" rotWithShape="0">
                    <a:srgbClr val="6E747A">
                      <a:alpha val="43000"/>
                    </a:srgbClr>
                  </a:outerShdw>
                </a:effectLst>
              </a:rPr>
              <a:t>Layers of CNN</a:t>
            </a:r>
          </a:p>
          <a:p>
            <a:r>
              <a:rPr lang="en-US" sz="2400" b="1" dirty="0">
                <a:ln w="0"/>
                <a:solidFill>
                  <a:schemeClr val="tx1">
                    <a:lumMod val="75000"/>
                  </a:schemeClr>
                </a:solidFill>
                <a:effectLst>
                  <a:outerShdw blurRad="38100" dist="25400" dir="5400000" algn="ctr" rotWithShape="0">
                    <a:srgbClr val="6E747A">
                      <a:alpha val="43000"/>
                    </a:srgbClr>
                  </a:outerShdw>
                </a:effectLst>
              </a:rPr>
              <a:t>Definition of CNN layer </a:t>
            </a:r>
          </a:p>
          <a:p>
            <a:r>
              <a:rPr lang="en-US" sz="2400" b="1" dirty="0">
                <a:ln w="0"/>
                <a:solidFill>
                  <a:schemeClr val="tx1">
                    <a:lumMod val="75000"/>
                  </a:schemeClr>
                </a:solidFill>
                <a:effectLst>
                  <a:outerShdw blurRad="38100" dist="25400" dir="5400000" algn="ctr" rotWithShape="0">
                    <a:srgbClr val="6E747A">
                      <a:alpha val="43000"/>
                    </a:srgbClr>
                  </a:outerShdw>
                </a:effectLst>
              </a:rPr>
              <a:t>Steps CNN work on 2D images</a:t>
            </a:r>
          </a:p>
          <a:p>
            <a:r>
              <a:rPr lang="en-US" sz="2400" b="1" dirty="0">
                <a:ln w="0"/>
                <a:solidFill>
                  <a:schemeClr val="tx1">
                    <a:lumMod val="75000"/>
                  </a:schemeClr>
                </a:solidFill>
                <a:effectLst>
                  <a:outerShdw blurRad="38100" dist="25400" dir="5400000" algn="ctr" rotWithShape="0">
                    <a:srgbClr val="6E747A">
                      <a:alpha val="43000"/>
                    </a:srgbClr>
                  </a:outerShdw>
                </a:effectLst>
              </a:rPr>
              <a:t>        Input Layer </a:t>
            </a:r>
          </a:p>
          <a:p>
            <a:r>
              <a:rPr lang="en-US" sz="2400" b="1" dirty="0">
                <a:ln w="0"/>
                <a:solidFill>
                  <a:schemeClr val="tx1">
                    <a:lumMod val="75000"/>
                  </a:schemeClr>
                </a:solidFill>
                <a:effectLst>
                  <a:outerShdw blurRad="38100" dist="25400" dir="5400000" algn="ctr" rotWithShape="0">
                    <a:srgbClr val="6E747A">
                      <a:alpha val="43000"/>
                    </a:srgbClr>
                  </a:outerShdw>
                </a:effectLst>
              </a:rPr>
              <a:t>        Hidden Layer</a:t>
            </a:r>
          </a:p>
          <a:p>
            <a:r>
              <a:rPr lang="en-US" sz="2400" b="1" dirty="0">
                <a:ln w="0"/>
                <a:solidFill>
                  <a:schemeClr val="tx1">
                    <a:lumMod val="75000"/>
                  </a:schemeClr>
                </a:solidFill>
                <a:effectLst>
                  <a:outerShdw blurRad="38100" dist="25400" dir="5400000" algn="ctr" rotWithShape="0">
                    <a:srgbClr val="6E747A">
                      <a:alpha val="43000"/>
                    </a:srgbClr>
                  </a:outerShdw>
                </a:effectLst>
              </a:rPr>
              <a:t>        Output Layer </a:t>
            </a:r>
          </a:p>
          <a:p>
            <a:r>
              <a:rPr lang="en-IN" sz="2400" b="1" dirty="0">
                <a:ln w="0"/>
                <a:solidFill>
                  <a:schemeClr val="tx1">
                    <a:lumMod val="75000"/>
                  </a:schemeClr>
                </a:solidFill>
                <a:effectLst>
                  <a:outerShdw blurRad="38100" dist="25400" dir="5400000" algn="ctr" rotWithShape="0">
                    <a:srgbClr val="6E747A">
                      <a:alpha val="43000"/>
                    </a:srgbClr>
                  </a:outerShdw>
                </a:effectLst>
              </a:rPr>
              <a:t>How</a:t>
            </a:r>
            <a:r>
              <a:rPr lang="en-IN" sz="2400" dirty="0">
                <a:solidFill>
                  <a:schemeClr val="tx1">
                    <a:lumMod val="75000"/>
                  </a:schemeClr>
                </a:solidFill>
              </a:rPr>
              <a:t> </a:t>
            </a:r>
            <a:r>
              <a:rPr lang="en-IN" sz="2400" b="1" dirty="0">
                <a:ln w="0"/>
                <a:solidFill>
                  <a:schemeClr val="tx1">
                    <a:lumMod val="75000"/>
                  </a:schemeClr>
                </a:solidFill>
                <a:effectLst>
                  <a:outerShdw blurRad="38100" dist="25400" dir="5400000" algn="ctr" rotWithShape="0">
                    <a:srgbClr val="6E747A">
                      <a:alpha val="43000"/>
                    </a:srgbClr>
                  </a:outerShdw>
                </a:effectLst>
              </a:rPr>
              <a:t>Layers</a:t>
            </a:r>
            <a:r>
              <a:rPr lang="en-IN" sz="2400" dirty="0">
                <a:solidFill>
                  <a:schemeClr val="tx1">
                    <a:lumMod val="75000"/>
                  </a:schemeClr>
                </a:solidFill>
              </a:rPr>
              <a:t> </a:t>
            </a:r>
            <a:r>
              <a:rPr lang="en-IN" sz="2400" b="1" dirty="0">
                <a:solidFill>
                  <a:schemeClr val="tx1">
                    <a:lumMod val="75000"/>
                  </a:schemeClr>
                </a:solidFill>
              </a:rPr>
              <a:t>in Convolutional Neural Network Work ?</a:t>
            </a:r>
          </a:p>
          <a:p>
            <a:r>
              <a:rPr lang="en-IN" sz="2400" b="1" dirty="0">
                <a:ln w="0"/>
                <a:solidFill>
                  <a:schemeClr val="tx1">
                    <a:lumMod val="75000"/>
                  </a:schemeClr>
                </a:solidFill>
                <a:effectLst>
                  <a:outerShdw blurRad="38100" dist="25400" dir="5400000" algn="ctr" rotWithShape="0">
                    <a:srgbClr val="6E747A">
                      <a:alpha val="43000"/>
                    </a:srgbClr>
                  </a:outerShdw>
                </a:effectLst>
              </a:rPr>
              <a:t>	   How Convolutional Layer works?</a:t>
            </a:r>
          </a:p>
          <a:p>
            <a:r>
              <a:rPr lang="en-IN" sz="2400" b="1" dirty="0">
                <a:ln w="0"/>
                <a:solidFill>
                  <a:schemeClr val="tx1">
                    <a:lumMod val="75000"/>
                  </a:schemeClr>
                </a:solidFill>
                <a:effectLst>
                  <a:outerShdw blurRad="38100" dist="25400" dir="5400000" algn="ctr" rotWithShape="0">
                    <a:srgbClr val="6E747A">
                      <a:alpha val="43000"/>
                    </a:srgbClr>
                  </a:outerShdw>
                </a:effectLst>
              </a:rPr>
              <a:t>	   How </a:t>
            </a:r>
            <a:r>
              <a:rPr lang="en-IN" sz="2400" b="1" dirty="0" err="1">
                <a:ln w="0"/>
                <a:solidFill>
                  <a:schemeClr val="tx1">
                    <a:lumMod val="75000"/>
                  </a:schemeClr>
                </a:solidFill>
                <a:effectLst>
                  <a:outerShdw blurRad="38100" dist="25400" dir="5400000" algn="ctr" rotWithShape="0">
                    <a:srgbClr val="6E747A">
                      <a:alpha val="43000"/>
                    </a:srgbClr>
                  </a:outerShdw>
                </a:effectLst>
              </a:rPr>
              <a:t>ReL</a:t>
            </a:r>
            <a:r>
              <a:rPr lang="en-IN" sz="2400" b="1" dirty="0">
                <a:ln w="0"/>
                <a:solidFill>
                  <a:schemeClr val="tx1">
                    <a:lumMod val="75000"/>
                  </a:schemeClr>
                </a:solidFill>
                <a:effectLst>
                  <a:outerShdw blurRad="38100" dist="25400" dir="5400000" algn="ctr" rotWithShape="0">
                    <a:srgbClr val="6E747A">
                      <a:alpha val="43000"/>
                    </a:srgbClr>
                  </a:outerShdw>
                </a:effectLst>
              </a:rPr>
              <a:t> U Layer Work?</a:t>
            </a:r>
          </a:p>
          <a:p>
            <a:r>
              <a:rPr lang="en-IN" sz="2400" b="1" dirty="0">
                <a:ln w="0"/>
                <a:solidFill>
                  <a:schemeClr val="tx1">
                    <a:lumMod val="75000"/>
                  </a:schemeClr>
                </a:solidFill>
                <a:effectLst>
                  <a:outerShdw blurRad="38100" dist="25400" dir="5400000" algn="ctr" rotWithShape="0">
                    <a:srgbClr val="6E747A">
                      <a:alpha val="43000"/>
                    </a:srgbClr>
                  </a:outerShdw>
                </a:effectLst>
              </a:rPr>
              <a:t>	   How Pooling Layer Work</a:t>
            </a:r>
          </a:p>
          <a:p>
            <a:r>
              <a:rPr lang="en-IN" sz="2400" b="1" dirty="0">
                <a:ln w="0"/>
                <a:solidFill>
                  <a:schemeClr val="tx1">
                    <a:lumMod val="75000"/>
                  </a:schemeClr>
                </a:solidFill>
                <a:effectLst>
                  <a:outerShdw blurRad="38100" dist="25400" dir="5400000" algn="ctr" rotWithShape="0">
                    <a:srgbClr val="6E747A">
                      <a:alpha val="43000"/>
                    </a:srgbClr>
                  </a:outerShdw>
                </a:effectLst>
              </a:rPr>
              <a:t>        Flattening </a:t>
            </a:r>
          </a:p>
          <a:p>
            <a:r>
              <a:rPr lang="en-IN" sz="2400" b="1" dirty="0">
                <a:ln w="0"/>
                <a:solidFill>
                  <a:schemeClr val="tx1">
                    <a:lumMod val="75000"/>
                  </a:schemeClr>
                </a:solidFill>
                <a:effectLst>
                  <a:outerShdw blurRad="38100" dist="25400" dir="5400000" algn="ctr" rotWithShape="0">
                    <a:srgbClr val="6E747A">
                      <a:alpha val="43000"/>
                    </a:srgbClr>
                  </a:outerShdw>
                </a:effectLst>
              </a:rPr>
              <a:t>	   Fully Connected Layer</a:t>
            </a:r>
          </a:p>
          <a:p>
            <a:r>
              <a:rPr lang="en-IN" sz="2400" b="1" dirty="0">
                <a:ln w="0"/>
                <a:solidFill>
                  <a:schemeClr val="tx1">
                    <a:lumMod val="75000"/>
                  </a:schemeClr>
                </a:solidFill>
                <a:effectLst>
                  <a:outerShdw blurRad="38100" dist="25400" dir="5400000" algn="ctr" rotWithShape="0">
                    <a:srgbClr val="6E747A">
                      <a:alpha val="43000"/>
                    </a:srgbClr>
                  </a:outerShdw>
                </a:effectLst>
              </a:rPr>
              <a:t>Summary for Image Recognition</a:t>
            </a:r>
          </a:p>
          <a:p>
            <a:r>
              <a:rPr lang="en-IN" sz="2400" b="1" dirty="0">
                <a:ln w="0"/>
                <a:solidFill>
                  <a:schemeClr val="tx1">
                    <a:lumMod val="75000"/>
                  </a:schemeClr>
                </a:solidFill>
                <a:effectLst>
                  <a:outerShdw blurRad="38100" dist="25400" dir="5400000" algn="ctr" rotWithShape="0">
                    <a:srgbClr val="6E747A">
                      <a:alpha val="43000"/>
                    </a:srgbClr>
                  </a:outerShdw>
                </a:effectLst>
              </a:rPr>
              <a:t>Video Recognition</a:t>
            </a:r>
          </a:p>
          <a:p>
            <a:endParaRPr lang="en-IN" sz="2400" b="1" dirty="0">
              <a:ln w="0"/>
              <a:solidFill>
                <a:schemeClr val="tx1">
                  <a:lumMod val="75000"/>
                </a:schemeClr>
              </a:solidFill>
              <a:effectLst>
                <a:outerShdw blurRad="38100" dist="25400" dir="5400000" algn="ctr" rotWithShape="0">
                  <a:srgbClr val="6E747A">
                    <a:alpha val="43000"/>
                  </a:srgbClr>
                </a:outerShdw>
              </a:effectLst>
            </a:endParaRPr>
          </a:p>
          <a:p>
            <a:endParaRPr lang="en-US" sz="2400" b="1" dirty="0">
              <a:ln w="0"/>
              <a:solidFill>
                <a:schemeClr val="accent1"/>
              </a:solidFill>
              <a:effectLst>
                <a:outerShdw blurRad="38100" dist="25400" dir="5400000" algn="ctr" rotWithShape="0">
                  <a:srgbClr val="6E747A">
                    <a:alpha val="43000"/>
                  </a:srgbClr>
                </a:outerShdw>
              </a:effectLst>
            </a:endParaRPr>
          </a:p>
          <a:p>
            <a:endParaRPr lang="en-US" sz="3200" b="1" dirty="0">
              <a:ln w="0"/>
              <a:solidFill>
                <a:schemeClr val="accent1"/>
              </a:solidFill>
              <a:effectLst>
                <a:outerShdw blurRad="38100" dist="25400" dir="5400000" algn="ctr" rotWithShape="0">
                  <a:srgbClr val="6E747A">
                    <a:alpha val="43000"/>
                  </a:srgbClr>
                </a:outerShdw>
              </a:effectLst>
            </a:endParaRPr>
          </a:p>
          <a:p>
            <a:endParaRPr lang="en-US" sz="3200" b="1" dirty="0">
              <a:ln w="0"/>
              <a:solidFill>
                <a:schemeClr val="accent1"/>
              </a:solidFill>
              <a:effectLst>
                <a:outerShdw blurRad="38100" dist="25400" dir="5400000" algn="ctr" rotWithShape="0">
                  <a:srgbClr val="6E747A">
                    <a:alpha val="43000"/>
                  </a:srgbClr>
                </a:outerShdw>
              </a:effectLst>
            </a:endParaRPr>
          </a:p>
          <a:p>
            <a:endParaRPr lang="en-US" sz="3200" b="1" dirty="0">
              <a:ln w="0"/>
              <a:solidFill>
                <a:schemeClr val="accent1"/>
              </a:solidFill>
              <a:effectLst>
                <a:outerShdw blurRad="38100" dist="25400" dir="5400000" algn="ctr" rotWithShape="0">
                  <a:srgbClr val="6E747A">
                    <a:alpha val="43000"/>
                  </a:srgbClr>
                </a:outerShdw>
              </a:effectLst>
            </a:endParaRPr>
          </a:p>
          <a:p>
            <a:r>
              <a:rPr lang="en-US" sz="3200" b="1" dirty="0">
                <a:ln w="0"/>
                <a:solidFill>
                  <a:schemeClr val="accent1"/>
                </a:solidFill>
                <a:effectLst>
                  <a:outerShdw blurRad="38100" dist="25400" dir="5400000" algn="ctr" rotWithShape="0">
                    <a:srgbClr val="6E747A">
                      <a:alpha val="43000"/>
                    </a:srgbClr>
                  </a:outerShdw>
                </a:effectLst>
              </a:rPr>
              <a:t>        </a:t>
            </a:r>
          </a:p>
          <a:p>
            <a:endParaRPr lang="en-US" sz="3200" b="1" dirty="0">
              <a:ln w="0"/>
              <a:solidFill>
                <a:schemeClr val="accent1"/>
              </a:solidFill>
              <a:effectLst>
                <a:outerShdw blurRad="38100" dist="25400" dir="5400000" algn="ctr" rotWithShape="0">
                  <a:srgbClr val="6E747A">
                    <a:alpha val="43000"/>
                  </a:srgbClr>
                </a:outerShdw>
              </a:effectLst>
            </a:endParaRPr>
          </a:p>
          <a:p>
            <a:endParaRPr lang="en-US" sz="3200" b="1" dirty="0">
              <a:ln w="0"/>
              <a:solidFill>
                <a:schemeClr val="accent1"/>
              </a:solidFill>
              <a:effectLst>
                <a:outerShdw blurRad="38100" dist="25400" dir="5400000" algn="ctr" rotWithShape="0">
                  <a:srgbClr val="6E747A">
                    <a:alpha val="43000"/>
                  </a:srgbClr>
                </a:outerShdw>
              </a:effectLst>
            </a:endParaRPr>
          </a:p>
          <a:p>
            <a:endParaRPr lang="en-US" sz="3200" b="1" dirty="0">
              <a:ln w="0"/>
              <a:solidFill>
                <a:schemeClr val="accent1"/>
              </a:solidFill>
              <a:effectLst>
                <a:outerShdw blurRad="38100" dist="25400" dir="5400000" algn="ctr" rotWithShape="0">
                  <a:srgbClr val="6E747A">
                    <a:alpha val="43000"/>
                  </a:srgbClr>
                </a:outerShdw>
              </a:effectLst>
            </a:endParaRPr>
          </a:p>
          <a:p>
            <a:endParaRPr lang="en-US" sz="3200" b="1" dirty="0">
              <a:ln w="0"/>
              <a:solidFill>
                <a:schemeClr val="accent1"/>
              </a:solidFill>
              <a:effectLst>
                <a:outerShdw blurRad="38100" dist="25400" dir="5400000" algn="ctr" rotWithShape="0">
                  <a:srgbClr val="6E747A">
                    <a:alpha val="43000"/>
                  </a:srgbClr>
                </a:outerShdw>
              </a:effectLst>
            </a:endParaRPr>
          </a:p>
          <a:p>
            <a:endParaRPr lang="en-US" sz="3200" b="1" dirty="0">
              <a:ln w="0"/>
              <a:solidFill>
                <a:schemeClr val="accent1"/>
              </a:solidFill>
              <a:effectLst>
                <a:outerShdw blurRad="38100" dist="25400" dir="5400000" algn="ctr" rotWithShape="0">
                  <a:srgbClr val="6E747A">
                    <a:alpha val="43000"/>
                  </a:srgbClr>
                </a:outerShdw>
              </a:effectLst>
            </a:endParaRPr>
          </a:p>
          <a:p>
            <a:endParaRPr lang="en-US" sz="3200" b="1" dirty="0">
              <a:ln w="0"/>
              <a:solidFill>
                <a:schemeClr val="accent1"/>
              </a:solidFill>
              <a:effectLst>
                <a:outerShdw blurRad="38100" dist="25400" dir="5400000" algn="ctr" rotWithShape="0">
                  <a:srgbClr val="6E747A">
                    <a:alpha val="43000"/>
                  </a:srgbClr>
                </a:outerShdw>
              </a:effectLst>
            </a:endParaRPr>
          </a:p>
          <a:p>
            <a:endParaRPr lang="en-US" sz="3200" b="1" dirty="0">
              <a:ln w="0"/>
              <a:solidFill>
                <a:schemeClr val="accent1"/>
              </a:solidFill>
              <a:effectLst>
                <a:outerShdw blurRad="38100" dist="25400" dir="5400000" algn="ctr" rotWithShape="0">
                  <a:srgbClr val="6E747A">
                    <a:alpha val="43000"/>
                  </a:srgbClr>
                </a:outerShdw>
              </a:effectLst>
            </a:endParaRPr>
          </a:p>
          <a:p>
            <a:pPr algn="ctr"/>
            <a:r>
              <a:rPr lang="en-US" sz="3600" dirty="0">
                <a:ln w="0"/>
                <a:solidFill>
                  <a:schemeClr val="accent1"/>
                </a:solidFill>
                <a:effectLst>
                  <a:outerShdw blurRad="38100" dist="25400" dir="5400000" algn="ctr" rotWithShape="0">
                    <a:srgbClr val="6E747A">
                      <a:alpha val="43000"/>
                    </a:srgbClr>
                  </a:outerShdw>
                </a:effectLst>
              </a:rPr>
              <a:t> </a:t>
            </a:r>
          </a:p>
          <a:p>
            <a:pPr algn="ctr"/>
            <a:endParaRPr lang="en-US" sz="5400" dirty="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38502985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94381-DAA4-4325-8395-6E6675973D95}"/>
              </a:ext>
            </a:extLst>
          </p:cNvPr>
          <p:cNvSpPr>
            <a:spLocks noGrp="1"/>
          </p:cNvSpPr>
          <p:nvPr>
            <p:ph type="title"/>
          </p:nvPr>
        </p:nvSpPr>
        <p:spPr>
          <a:xfrm>
            <a:off x="82858" y="62936"/>
            <a:ext cx="9404723" cy="1400530"/>
          </a:xfrm>
        </p:spPr>
        <p:txBody>
          <a:bodyPr/>
          <a:lstStyle/>
          <a:p>
            <a:r>
              <a:rPr lang="en-IN" b="1" dirty="0"/>
              <a:t>How Pooling Layer works? </a:t>
            </a:r>
          </a:p>
        </p:txBody>
      </p:sp>
      <p:sp>
        <p:nvSpPr>
          <p:cNvPr id="4" name="Rectangle 3">
            <a:extLst>
              <a:ext uri="{FF2B5EF4-FFF2-40B4-BE49-F238E27FC236}">
                <a16:creationId xmlns:a16="http://schemas.microsoft.com/office/drawing/2014/main" id="{0C82F5FB-36E1-41F6-B192-15CE48DA8A5F}"/>
              </a:ext>
            </a:extLst>
          </p:cNvPr>
          <p:cNvSpPr/>
          <p:nvPr/>
        </p:nvSpPr>
        <p:spPr>
          <a:xfrm>
            <a:off x="0" y="1179380"/>
            <a:ext cx="12192000" cy="3108543"/>
          </a:xfrm>
          <a:prstGeom prst="rect">
            <a:avLst/>
          </a:prstGeom>
        </p:spPr>
        <p:txBody>
          <a:bodyPr wrap="square">
            <a:spAutoFit/>
          </a:bodyPr>
          <a:lstStyle/>
          <a:p>
            <a:pPr marL="457200" indent="-457200">
              <a:buFont typeface="Arial" panose="020B0604020202020204" pitchFamily="34" charset="0"/>
              <a:buChar char="•"/>
            </a:pPr>
            <a:r>
              <a:rPr lang="en-IN" sz="2800" dirty="0"/>
              <a:t>The rectified image in </a:t>
            </a:r>
            <a:r>
              <a:rPr lang="en-IN" sz="2800" dirty="0" err="1"/>
              <a:t>ReL</a:t>
            </a:r>
            <a:r>
              <a:rPr lang="en-IN" sz="2800" dirty="0"/>
              <a:t> U now goes under Pooling Layer. Pooling is a down – sampling operation that reduces the dimensionality of the feature map.</a:t>
            </a:r>
          </a:p>
          <a:p>
            <a:pPr marL="457200" indent="-457200">
              <a:buFont typeface="Arial" panose="020B0604020202020204" pitchFamily="34" charset="0"/>
              <a:buChar char="•"/>
            </a:pPr>
            <a:r>
              <a:rPr lang="en-IN" sz="2800" dirty="0"/>
              <a:t>Coming from rectified value we find the max value then we’re pooling those features together And what matter is how much feature value do we just want to find the best or the maximum feature for that area they might have that one piece of the filter.</a:t>
            </a:r>
          </a:p>
        </p:txBody>
      </p:sp>
      <p:pic>
        <p:nvPicPr>
          <p:cNvPr id="5" name="Picture 4">
            <a:extLst>
              <a:ext uri="{FF2B5EF4-FFF2-40B4-BE49-F238E27FC236}">
                <a16:creationId xmlns:a16="http://schemas.microsoft.com/office/drawing/2014/main" id="{ED0AD8C4-78AB-4FED-A227-6F5AF70DA945}"/>
              </a:ext>
            </a:extLst>
          </p:cNvPr>
          <p:cNvPicPr>
            <a:picLocks noChangeAspect="1"/>
          </p:cNvPicPr>
          <p:nvPr/>
        </p:nvPicPr>
        <p:blipFill rotWithShape="1">
          <a:blip r:embed="rId2"/>
          <a:srcRect l="26287" t="40647" r="25801" b="26861"/>
          <a:stretch/>
        </p:blipFill>
        <p:spPr>
          <a:xfrm>
            <a:off x="1793289" y="4403323"/>
            <a:ext cx="6729273" cy="2405849"/>
          </a:xfrm>
          <a:prstGeom prst="rect">
            <a:avLst/>
          </a:prstGeom>
        </p:spPr>
      </p:pic>
    </p:spTree>
    <p:extLst>
      <p:ext uri="{BB962C8B-B14F-4D97-AF65-F5344CB8AC3E}">
        <p14:creationId xmlns:p14="http://schemas.microsoft.com/office/powerpoint/2010/main" val="19285092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91ABAD6-9AB2-4475-8481-913524CC7F90}"/>
              </a:ext>
            </a:extLst>
          </p:cNvPr>
          <p:cNvSpPr>
            <a:spLocks noGrp="1"/>
          </p:cNvSpPr>
          <p:nvPr>
            <p:ph type="title"/>
          </p:nvPr>
        </p:nvSpPr>
        <p:spPr>
          <a:xfrm>
            <a:off x="82858" y="62936"/>
            <a:ext cx="9404723" cy="1046773"/>
          </a:xfrm>
        </p:spPr>
        <p:txBody>
          <a:bodyPr/>
          <a:lstStyle/>
          <a:p>
            <a:r>
              <a:rPr lang="en-IN" b="1" dirty="0"/>
              <a:t>Flattening</a:t>
            </a:r>
            <a:r>
              <a:rPr lang="en-IN" dirty="0"/>
              <a:t> </a:t>
            </a:r>
          </a:p>
        </p:txBody>
      </p:sp>
      <p:sp>
        <p:nvSpPr>
          <p:cNvPr id="5" name="Rectangle 4">
            <a:extLst>
              <a:ext uri="{FF2B5EF4-FFF2-40B4-BE49-F238E27FC236}">
                <a16:creationId xmlns:a16="http://schemas.microsoft.com/office/drawing/2014/main" id="{73D5DDF8-2D32-4782-BDFB-2BF3007D61BE}"/>
              </a:ext>
            </a:extLst>
          </p:cNvPr>
          <p:cNvSpPr/>
          <p:nvPr/>
        </p:nvSpPr>
        <p:spPr>
          <a:xfrm>
            <a:off x="0" y="1179380"/>
            <a:ext cx="12192000" cy="1815882"/>
          </a:xfrm>
          <a:prstGeom prst="rect">
            <a:avLst/>
          </a:prstGeom>
        </p:spPr>
        <p:txBody>
          <a:bodyPr wrap="square">
            <a:spAutoFit/>
          </a:bodyPr>
          <a:lstStyle/>
          <a:p>
            <a:pPr marL="457200" indent="-457200">
              <a:buFont typeface="Arial" panose="020B0604020202020204" pitchFamily="34" charset="0"/>
              <a:buChar char="•"/>
            </a:pPr>
            <a:r>
              <a:rPr lang="en-IN" sz="2800" dirty="0"/>
              <a:t>Flattening is the process of converting all the resultant 2 dimensional arrays from pooled feature map into a single long continuous linear vector. </a:t>
            </a:r>
          </a:p>
          <a:p>
            <a:pPr marL="457200" indent="-457200">
              <a:buFont typeface="Arial" panose="020B0604020202020204" pitchFamily="34" charset="0"/>
              <a:buChar char="•"/>
            </a:pPr>
            <a:endParaRPr lang="en-IN" sz="2800" dirty="0"/>
          </a:p>
        </p:txBody>
      </p:sp>
      <p:pic>
        <p:nvPicPr>
          <p:cNvPr id="6" name="Picture 5">
            <a:extLst>
              <a:ext uri="{FF2B5EF4-FFF2-40B4-BE49-F238E27FC236}">
                <a16:creationId xmlns:a16="http://schemas.microsoft.com/office/drawing/2014/main" id="{D9B14BAB-2E7A-4B57-9204-4637378CCE84}"/>
              </a:ext>
            </a:extLst>
          </p:cNvPr>
          <p:cNvPicPr>
            <a:picLocks noChangeAspect="1"/>
          </p:cNvPicPr>
          <p:nvPr/>
        </p:nvPicPr>
        <p:blipFill rotWithShape="1">
          <a:blip r:embed="rId2"/>
          <a:srcRect l="28398" t="41554" r="28131" b="28673"/>
          <a:stretch/>
        </p:blipFill>
        <p:spPr>
          <a:xfrm>
            <a:off x="1793290" y="2860830"/>
            <a:ext cx="7259285" cy="3366064"/>
          </a:xfrm>
          <a:prstGeom prst="rect">
            <a:avLst/>
          </a:prstGeom>
        </p:spPr>
      </p:pic>
    </p:spTree>
    <p:extLst>
      <p:ext uri="{BB962C8B-B14F-4D97-AF65-F5344CB8AC3E}">
        <p14:creationId xmlns:p14="http://schemas.microsoft.com/office/powerpoint/2010/main" val="30788945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A3F7AF6-94E7-4220-97D1-DA4D847B0563}"/>
              </a:ext>
            </a:extLst>
          </p:cNvPr>
          <p:cNvSpPr>
            <a:spLocks noGrp="1"/>
          </p:cNvSpPr>
          <p:nvPr>
            <p:ph type="title"/>
          </p:nvPr>
        </p:nvSpPr>
        <p:spPr>
          <a:xfrm>
            <a:off x="82858" y="62936"/>
            <a:ext cx="9404723" cy="1046773"/>
          </a:xfrm>
        </p:spPr>
        <p:txBody>
          <a:bodyPr/>
          <a:lstStyle/>
          <a:p>
            <a:r>
              <a:rPr lang="en-IN" b="1" dirty="0"/>
              <a:t>Full Connected Layer  </a:t>
            </a:r>
          </a:p>
        </p:txBody>
      </p:sp>
      <p:sp>
        <p:nvSpPr>
          <p:cNvPr id="5" name="Rectangle 4">
            <a:extLst>
              <a:ext uri="{FF2B5EF4-FFF2-40B4-BE49-F238E27FC236}">
                <a16:creationId xmlns:a16="http://schemas.microsoft.com/office/drawing/2014/main" id="{365A8172-F47A-42AC-9768-4309BC3CA35B}"/>
              </a:ext>
            </a:extLst>
          </p:cNvPr>
          <p:cNvSpPr/>
          <p:nvPr/>
        </p:nvSpPr>
        <p:spPr>
          <a:xfrm>
            <a:off x="0" y="1179380"/>
            <a:ext cx="12192000" cy="3970318"/>
          </a:xfrm>
          <a:prstGeom prst="rect">
            <a:avLst/>
          </a:prstGeom>
        </p:spPr>
        <p:txBody>
          <a:bodyPr wrap="square">
            <a:spAutoFit/>
          </a:bodyPr>
          <a:lstStyle/>
          <a:p>
            <a:pPr marL="457200" indent="-457200">
              <a:buFont typeface="Arial" panose="020B0604020202020204" pitchFamily="34" charset="0"/>
              <a:buChar char="•"/>
            </a:pPr>
            <a:r>
              <a:rPr lang="en-IN" sz="2800" dirty="0"/>
              <a:t>The Flattened matrix from the pooling layer is fed as input to the fully connected layer to classify the image.</a:t>
            </a:r>
          </a:p>
          <a:p>
            <a:pPr marL="457200" indent="-457200">
              <a:buFont typeface="Arial" panose="020B0604020202020204" pitchFamily="34" charset="0"/>
              <a:buChar char="•"/>
            </a:pPr>
            <a:r>
              <a:rPr lang="en-IN" sz="2800" dirty="0"/>
              <a:t>We have the pixels from flattened matrix fed as an input back to the full connected layer. Then it comes to the forward </a:t>
            </a:r>
            <a:r>
              <a:rPr lang="en-IN" sz="2800" dirty="0" err="1"/>
              <a:t>propogation</a:t>
            </a:r>
            <a:r>
              <a:rPr lang="en-IN" sz="2800" dirty="0"/>
              <a:t> network and then we have different weights coming down across and then we finally selects what that image is and rejects the other options.</a:t>
            </a:r>
          </a:p>
          <a:p>
            <a:pPr marL="457200" indent="-457200">
              <a:buFont typeface="Arial" panose="020B0604020202020204" pitchFamily="34" charset="0"/>
              <a:buChar char="•"/>
            </a:pPr>
            <a:endParaRPr lang="en-IN" sz="2800" dirty="0"/>
          </a:p>
          <a:p>
            <a:pPr marL="457200" indent="-457200">
              <a:buFont typeface="Arial" panose="020B0604020202020204" pitchFamily="34" charset="0"/>
              <a:buChar char="•"/>
            </a:pPr>
            <a:endParaRPr lang="en-IN" sz="2800" dirty="0"/>
          </a:p>
        </p:txBody>
      </p:sp>
      <p:pic>
        <p:nvPicPr>
          <p:cNvPr id="7" name="Picture 6">
            <a:extLst>
              <a:ext uri="{FF2B5EF4-FFF2-40B4-BE49-F238E27FC236}">
                <a16:creationId xmlns:a16="http://schemas.microsoft.com/office/drawing/2014/main" id="{5179C216-CFEA-4451-9AB2-B31498027A8C}"/>
              </a:ext>
            </a:extLst>
          </p:cNvPr>
          <p:cNvPicPr>
            <a:picLocks noChangeAspect="1"/>
          </p:cNvPicPr>
          <p:nvPr/>
        </p:nvPicPr>
        <p:blipFill rotWithShape="1">
          <a:blip r:embed="rId2"/>
          <a:srcRect l="20824" t="38058" r="29442" b="31003"/>
          <a:stretch/>
        </p:blipFill>
        <p:spPr>
          <a:xfrm>
            <a:off x="2947386" y="4617738"/>
            <a:ext cx="6063449" cy="2121763"/>
          </a:xfrm>
          <a:prstGeom prst="rect">
            <a:avLst/>
          </a:prstGeom>
        </p:spPr>
      </p:pic>
    </p:spTree>
    <p:extLst>
      <p:ext uri="{BB962C8B-B14F-4D97-AF65-F5344CB8AC3E}">
        <p14:creationId xmlns:p14="http://schemas.microsoft.com/office/powerpoint/2010/main" val="14507571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C163D17-22EE-4947-9826-C0BCC3D2132D}"/>
              </a:ext>
            </a:extLst>
          </p:cNvPr>
          <p:cNvPicPr>
            <a:picLocks noChangeAspect="1"/>
          </p:cNvPicPr>
          <p:nvPr/>
        </p:nvPicPr>
        <p:blipFill rotWithShape="1">
          <a:blip r:embed="rId2"/>
          <a:srcRect l="21335" t="38911" r="21719" b="29748"/>
          <a:stretch/>
        </p:blipFill>
        <p:spPr>
          <a:xfrm>
            <a:off x="1065319" y="4646668"/>
            <a:ext cx="9623395" cy="2148396"/>
          </a:xfrm>
          <a:prstGeom prst="rect">
            <a:avLst/>
          </a:prstGeom>
        </p:spPr>
      </p:pic>
      <p:sp>
        <p:nvSpPr>
          <p:cNvPr id="6" name="Title 1">
            <a:extLst>
              <a:ext uri="{FF2B5EF4-FFF2-40B4-BE49-F238E27FC236}">
                <a16:creationId xmlns:a16="http://schemas.microsoft.com/office/drawing/2014/main" id="{7E148877-6D2E-4341-BEAA-D9E415C4F9A8}"/>
              </a:ext>
            </a:extLst>
          </p:cNvPr>
          <p:cNvSpPr>
            <a:spLocks noGrp="1"/>
          </p:cNvSpPr>
          <p:nvPr>
            <p:ph type="title"/>
          </p:nvPr>
        </p:nvSpPr>
        <p:spPr>
          <a:xfrm>
            <a:off x="82858" y="62936"/>
            <a:ext cx="9404723" cy="1046773"/>
          </a:xfrm>
        </p:spPr>
        <p:txBody>
          <a:bodyPr/>
          <a:lstStyle/>
          <a:p>
            <a:r>
              <a:rPr lang="en-IN" b="1" dirty="0"/>
              <a:t>Summary for Image Recognition</a:t>
            </a:r>
          </a:p>
        </p:txBody>
      </p:sp>
      <p:sp>
        <p:nvSpPr>
          <p:cNvPr id="7" name="Rectangle 6">
            <a:extLst>
              <a:ext uri="{FF2B5EF4-FFF2-40B4-BE49-F238E27FC236}">
                <a16:creationId xmlns:a16="http://schemas.microsoft.com/office/drawing/2014/main" id="{01911D3C-46A5-4211-B779-F0228B69A138}"/>
              </a:ext>
            </a:extLst>
          </p:cNvPr>
          <p:cNvSpPr/>
          <p:nvPr/>
        </p:nvSpPr>
        <p:spPr>
          <a:xfrm>
            <a:off x="-1" y="1179380"/>
            <a:ext cx="12357717" cy="4708981"/>
          </a:xfrm>
          <a:prstGeom prst="rect">
            <a:avLst/>
          </a:prstGeom>
        </p:spPr>
        <p:txBody>
          <a:bodyPr wrap="square">
            <a:spAutoFit/>
          </a:bodyPr>
          <a:lstStyle/>
          <a:p>
            <a:pPr marL="285750" indent="-285750">
              <a:buFont typeface="Arial" panose="020B0604020202020204" pitchFamily="34" charset="0"/>
              <a:buChar char="•"/>
            </a:pPr>
            <a:r>
              <a:rPr lang="en-IN" sz="2400" dirty="0"/>
              <a:t>We took the input image which is twisted and filtered it, multiplied the matrix where we ended up in the convolutional layer.</a:t>
            </a:r>
          </a:p>
          <a:p>
            <a:pPr marL="285750" indent="-285750">
              <a:buFont typeface="Arial" panose="020B0604020202020204" pitchFamily="34" charset="0"/>
              <a:buChar char="•"/>
            </a:pPr>
            <a:r>
              <a:rPr lang="en-IN" sz="2400" dirty="0"/>
              <a:t> Which further uses </a:t>
            </a:r>
            <a:r>
              <a:rPr lang="en-IN" sz="2400" dirty="0" err="1"/>
              <a:t>ReL</a:t>
            </a:r>
            <a:r>
              <a:rPr lang="en-IN" sz="2400" dirty="0"/>
              <a:t> U to figure out the values going out in the pool as you have numerous convolutional layers. </a:t>
            </a:r>
          </a:p>
          <a:p>
            <a:pPr marL="285750" indent="-285750">
              <a:buFont typeface="Arial" panose="020B0604020202020204" pitchFamily="34" charset="0"/>
              <a:buChar char="•"/>
            </a:pPr>
            <a:r>
              <a:rPr lang="en-IN" sz="2400" dirty="0"/>
              <a:t>Further it creates numerous pooling layers where we pool that data together which is the max value which we want to send forward. </a:t>
            </a:r>
          </a:p>
          <a:p>
            <a:pPr marL="285750" indent="-285750">
              <a:buFont typeface="Arial" panose="020B0604020202020204" pitchFamily="34" charset="0"/>
              <a:buChar char="•"/>
            </a:pPr>
            <a:r>
              <a:rPr lang="en-IN" sz="2400" dirty="0"/>
              <a:t>We will send the best value and from pooling layer we are going to flatten it and we’re going to combine them into the single input that is going into the final layer that is fully connected layer at the end.</a:t>
            </a:r>
          </a:p>
          <a:p>
            <a:r>
              <a:rPr lang="en-IN" sz="2800" dirty="0"/>
              <a:t> </a:t>
            </a:r>
          </a:p>
          <a:p>
            <a:pPr marL="457200" indent="-457200">
              <a:buFont typeface="Arial" panose="020B0604020202020204" pitchFamily="34" charset="0"/>
              <a:buChar char="•"/>
            </a:pPr>
            <a:endParaRPr lang="en-IN" sz="2800" dirty="0"/>
          </a:p>
          <a:p>
            <a:pPr marL="457200" indent="-457200">
              <a:buFont typeface="Arial" panose="020B0604020202020204" pitchFamily="34" charset="0"/>
              <a:buChar char="•"/>
            </a:pPr>
            <a:endParaRPr lang="en-IN" sz="2800" dirty="0"/>
          </a:p>
        </p:txBody>
      </p:sp>
    </p:spTree>
    <p:extLst>
      <p:ext uri="{BB962C8B-B14F-4D97-AF65-F5344CB8AC3E}">
        <p14:creationId xmlns:p14="http://schemas.microsoft.com/office/powerpoint/2010/main" val="24283272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86350EC-785C-4779-AF17-36C1F6945412}"/>
              </a:ext>
            </a:extLst>
          </p:cNvPr>
          <p:cNvSpPr>
            <a:spLocks noGrp="1"/>
          </p:cNvSpPr>
          <p:nvPr>
            <p:ph type="title"/>
          </p:nvPr>
        </p:nvSpPr>
        <p:spPr>
          <a:xfrm>
            <a:off x="82858" y="62936"/>
            <a:ext cx="9404723" cy="1046773"/>
          </a:xfrm>
        </p:spPr>
        <p:txBody>
          <a:bodyPr/>
          <a:lstStyle/>
          <a:p>
            <a:r>
              <a:rPr lang="en-IN" dirty="0"/>
              <a:t>Video Recognition</a:t>
            </a:r>
          </a:p>
        </p:txBody>
      </p:sp>
      <p:sp>
        <p:nvSpPr>
          <p:cNvPr id="5" name="Rectangle 4">
            <a:extLst>
              <a:ext uri="{FF2B5EF4-FFF2-40B4-BE49-F238E27FC236}">
                <a16:creationId xmlns:a16="http://schemas.microsoft.com/office/drawing/2014/main" id="{5AFED09E-83E8-43B5-A118-7F0D03425BE3}"/>
              </a:ext>
            </a:extLst>
          </p:cNvPr>
          <p:cNvSpPr/>
          <p:nvPr/>
        </p:nvSpPr>
        <p:spPr>
          <a:xfrm>
            <a:off x="0" y="1179380"/>
            <a:ext cx="12192000" cy="954107"/>
          </a:xfrm>
          <a:prstGeom prst="rect">
            <a:avLst/>
          </a:prstGeom>
        </p:spPr>
        <p:txBody>
          <a:bodyPr wrap="square">
            <a:spAutoFit/>
          </a:bodyPr>
          <a:lstStyle/>
          <a:p>
            <a:pPr marL="457200" indent="-457200">
              <a:buFont typeface="Arial" panose="020B0604020202020204" pitchFamily="34" charset="0"/>
              <a:buChar char="•"/>
            </a:pPr>
            <a:endParaRPr lang="en-IN" sz="2800" dirty="0"/>
          </a:p>
          <a:p>
            <a:pPr marL="457200" indent="-457200">
              <a:buFont typeface="Arial" panose="020B0604020202020204" pitchFamily="34" charset="0"/>
              <a:buChar char="•"/>
            </a:pPr>
            <a:endParaRPr lang="en-IN" sz="2800" dirty="0"/>
          </a:p>
        </p:txBody>
      </p:sp>
      <p:sp>
        <p:nvSpPr>
          <p:cNvPr id="6" name="Rectangle 5">
            <a:extLst>
              <a:ext uri="{FF2B5EF4-FFF2-40B4-BE49-F238E27FC236}">
                <a16:creationId xmlns:a16="http://schemas.microsoft.com/office/drawing/2014/main" id="{7D839D16-F712-4AAA-9C00-475840EA0A63}"/>
              </a:ext>
            </a:extLst>
          </p:cNvPr>
          <p:cNvSpPr/>
          <p:nvPr/>
        </p:nvSpPr>
        <p:spPr>
          <a:xfrm>
            <a:off x="-38470" y="955648"/>
            <a:ext cx="12268940" cy="3785652"/>
          </a:xfrm>
          <a:prstGeom prst="rect">
            <a:avLst/>
          </a:prstGeom>
        </p:spPr>
        <p:txBody>
          <a:bodyPr wrap="square">
            <a:spAutoFit/>
          </a:bodyPr>
          <a:lstStyle/>
          <a:p>
            <a:pPr marL="285750" indent="-285750">
              <a:buFont typeface="Arial" panose="020B0604020202020204" pitchFamily="34" charset="0"/>
              <a:buChar char="•"/>
            </a:pPr>
            <a:r>
              <a:rPr lang="en-IN" sz="2400" dirty="0"/>
              <a:t>Unlike images which can be cropped and rescaled to a ﬁxed size, videos vary widely in temporal extent and cannot be easily processed with a ﬁxed-sized architecture</a:t>
            </a:r>
          </a:p>
          <a:p>
            <a:pPr marL="285750" indent="-285750">
              <a:buFont typeface="Arial" panose="020B0604020202020204" pitchFamily="34" charset="0"/>
              <a:buChar char="•"/>
            </a:pPr>
            <a:r>
              <a:rPr lang="en-IN" sz="2400" dirty="0"/>
              <a:t>Since each clip contains several contiguous frames in time, we can extend the connectivity of the network in time dimension to learn </a:t>
            </a:r>
            <a:r>
              <a:rPr lang="en-IN" sz="2400" dirty="0" err="1"/>
              <a:t>spatio</a:t>
            </a:r>
            <a:r>
              <a:rPr lang="en-IN" sz="2400" dirty="0"/>
              <a:t>-temporal features. </a:t>
            </a:r>
          </a:p>
          <a:p>
            <a:pPr marL="285750" indent="-285750">
              <a:buFont typeface="Arial" panose="020B0604020202020204" pitchFamily="34" charset="0"/>
              <a:buChar char="•"/>
            </a:pPr>
            <a:r>
              <a:rPr lang="en-IN" sz="2400" dirty="0"/>
              <a:t>There are multiple options for the precise details of the extended connectivity and we describe three broad connectivity pattern categories like Early Fusion, Late Fusion and Slow Fusion.</a:t>
            </a:r>
          </a:p>
          <a:p>
            <a:pPr marL="285750" indent="-285750">
              <a:buFont typeface="Arial" panose="020B0604020202020204" pitchFamily="34" charset="0"/>
              <a:buChar char="•"/>
            </a:pPr>
            <a:r>
              <a:rPr lang="en-IN" sz="2400" dirty="0"/>
              <a:t> Afterwards, we describe a multiresolution architecture for addressing the computational efﬁciency.</a:t>
            </a:r>
          </a:p>
        </p:txBody>
      </p:sp>
      <p:pic>
        <p:nvPicPr>
          <p:cNvPr id="7" name="Picture 6">
            <a:extLst>
              <a:ext uri="{FF2B5EF4-FFF2-40B4-BE49-F238E27FC236}">
                <a16:creationId xmlns:a16="http://schemas.microsoft.com/office/drawing/2014/main" id="{C0415E3A-6F23-4491-AB01-AEAAC8BD67CB}"/>
              </a:ext>
            </a:extLst>
          </p:cNvPr>
          <p:cNvPicPr>
            <a:picLocks noChangeAspect="1"/>
          </p:cNvPicPr>
          <p:nvPr/>
        </p:nvPicPr>
        <p:blipFill>
          <a:blip r:embed="rId2"/>
          <a:stretch>
            <a:fillRect/>
          </a:stretch>
        </p:blipFill>
        <p:spPr>
          <a:xfrm>
            <a:off x="3799643" y="4697080"/>
            <a:ext cx="3755254" cy="2160920"/>
          </a:xfrm>
          <a:prstGeom prst="rect">
            <a:avLst/>
          </a:prstGeom>
        </p:spPr>
      </p:pic>
    </p:spTree>
    <p:extLst>
      <p:ext uri="{BB962C8B-B14F-4D97-AF65-F5344CB8AC3E}">
        <p14:creationId xmlns:p14="http://schemas.microsoft.com/office/powerpoint/2010/main" val="5344150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FC62E78-A9A3-4F7E-8E97-AE4DFCB86F15}"/>
              </a:ext>
            </a:extLst>
          </p:cNvPr>
          <p:cNvSpPr>
            <a:spLocks noGrp="1"/>
          </p:cNvSpPr>
          <p:nvPr>
            <p:ph type="title"/>
          </p:nvPr>
        </p:nvSpPr>
        <p:spPr>
          <a:xfrm>
            <a:off x="82858" y="62936"/>
            <a:ext cx="9404723" cy="1046773"/>
          </a:xfrm>
        </p:spPr>
        <p:txBody>
          <a:bodyPr/>
          <a:lstStyle/>
          <a:p>
            <a:r>
              <a:rPr lang="en-IN" b="1" dirty="0"/>
              <a:t>Time Information Fusion in CNNs</a:t>
            </a:r>
            <a:br>
              <a:rPr lang="en-IN" dirty="0"/>
            </a:br>
            <a:br>
              <a:rPr lang="en-IN" dirty="0"/>
            </a:br>
            <a:r>
              <a:rPr lang="en-IN" sz="2800" dirty="0"/>
              <a:t> The fusion can be done early in the network by modifying the ﬁrst layer convolutional ﬁlters to extend in time, or it can be done late by placing two separate single-frame networks some distance in time apart and fusing their outputs later in the processing. </a:t>
            </a:r>
            <a:br>
              <a:rPr lang="en-IN" sz="2800" dirty="0"/>
            </a:br>
            <a:br>
              <a:rPr lang="en-IN" sz="2800" dirty="0"/>
            </a:br>
            <a:r>
              <a:rPr lang="en-IN" sz="2800" dirty="0"/>
              <a:t>Single-Frame</a:t>
            </a:r>
            <a:br>
              <a:rPr lang="en-IN" sz="2800" dirty="0"/>
            </a:br>
            <a:r>
              <a:rPr lang="en-IN" sz="2800" dirty="0"/>
              <a:t>Early Fusion</a:t>
            </a:r>
            <a:br>
              <a:rPr lang="en-IN" sz="2800" dirty="0"/>
            </a:br>
            <a:r>
              <a:rPr lang="en-IN" sz="2800" dirty="0"/>
              <a:t>Late Fusion </a:t>
            </a:r>
            <a:br>
              <a:rPr lang="en-IN" sz="2800" dirty="0"/>
            </a:br>
            <a:r>
              <a:rPr lang="en-IN" sz="2800" dirty="0"/>
              <a:t>Slow Fusion</a:t>
            </a:r>
          </a:p>
        </p:txBody>
      </p:sp>
    </p:spTree>
    <p:extLst>
      <p:ext uri="{BB962C8B-B14F-4D97-AF65-F5344CB8AC3E}">
        <p14:creationId xmlns:p14="http://schemas.microsoft.com/office/powerpoint/2010/main" val="23554540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72C6D44-96D5-4F71-9376-0B4DA573F122}"/>
              </a:ext>
            </a:extLst>
          </p:cNvPr>
          <p:cNvSpPr>
            <a:spLocks noGrp="1"/>
          </p:cNvSpPr>
          <p:nvPr>
            <p:ph type="title"/>
          </p:nvPr>
        </p:nvSpPr>
        <p:spPr>
          <a:xfrm>
            <a:off x="82858" y="62936"/>
            <a:ext cx="9404723" cy="1046773"/>
          </a:xfrm>
        </p:spPr>
        <p:txBody>
          <a:bodyPr/>
          <a:lstStyle/>
          <a:p>
            <a:r>
              <a:rPr lang="en-IN" b="1" dirty="0"/>
              <a:t>a. Single Frame</a:t>
            </a:r>
            <a:br>
              <a:rPr lang="en-IN" dirty="0"/>
            </a:br>
            <a:endParaRPr lang="en-IN" sz="2800" dirty="0"/>
          </a:p>
        </p:txBody>
      </p:sp>
      <p:sp>
        <p:nvSpPr>
          <p:cNvPr id="5" name="Rectangle 4">
            <a:extLst>
              <a:ext uri="{FF2B5EF4-FFF2-40B4-BE49-F238E27FC236}">
                <a16:creationId xmlns:a16="http://schemas.microsoft.com/office/drawing/2014/main" id="{9A95EA52-530C-4BEF-9AF8-CEBA8107DF66}"/>
              </a:ext>
            </a:extLst>
          </p:cNvPr>
          <p:cNvSpPr/>
          <p:nvPr/>
        </p:nvSpPr>
        <p:spPr>
          <a:xfrm>
            <a:off x="-38470" y="1275244"/>
            <a:ext cx="12268940" cy="5262979"/>
          </a:xfrm>
          <a:prstGeom prst="rect">
            <a:avLst/>
          </a:prstGeom>
        </p:spPr>
        <p:txBody>
          <a:bodyPr wrap="square">
            <a:spAutoFit/>
          </a:bodyPr>
          <a:lstStyle/>
          <a:p>
            <a:pPr marL="285750" indent="-285750">
              <a:buFont typeface="Arial" panose="020B0604020202020204" pitchFamily="34" charset="0"/>
              <a:buChar char="•"/>
            </a:pPr>
            <a:r>
              <a:rPr lang="en-IN" sz="2400" dirty="0"/>
              <a:t>We use a single-frame baseline architecture to understand the contribution of static appearance to the classiﬁcation accuracy.</a:t>
            </a:r>
          </a:p>
          <a:p>
            <a:endParaRPr lang="en-IN" sz="2400" dirty="0"/>
          </a:p>
          <a:p>
            <a:pPr marL="285750" indent="-285750">
              <a:buFont typeface="Arial" panose="020B0604020202020204" pitchFamily="34" charset="0"/>
              <a:buChar char="•"/>
            </a:pPr>
            <a:r>
              <a:rPr lang="en-IN" sz="2400" dirty="0"/>
              <a:t>This network is similar to the ImageNet challenge winning model [11], but accepts inputs of size 170 × 170 × 3 pixels instead of the original 224×224×3. Using shorthand notation, the full architecture is C(96,11,3)-N-P-C(256,5,1)-N-P-C(384,3,1)C(384,3,1)-C(256,3,1)-P-FC(4096)-FC(4096), where C(</a:t>
            </a:r>
            <a:r>
              <a:rPr lang="en-IN" sz="2400" dirty="0" err="1"/>
              <a:t>d,f,s</a:t>
            </a:r>
            <a:r>
              <a:rPr lang="en-IN" sz="2400" dirty="0"/>
              <a:t>) indicates a convolutional layer with d ﬁlters of spatial size </a:t>
            </a:r>
            <a:r>
              <a:rPr lang="en-IN" sz="2400" dirty="0" err="1"/>
              <a:t>f×f</a:t>
            </a:r>
            <a:r>
              <a:rPr lang="en-IN" sz="2400" dirty="0"/>
              <a:t>, applied to the input with stride s. FC(n) is a fully connected layer with n nodes. All pooling layers P pool spatially in non-overlapping 2×2 regions and all normalization layers N are deﬁned as described in </a:t>
            </a:r>
            <a:r>
              <a:rPr lang="en-IN" sz="2400" dirty="0" err="1"/>
              <a:t>Krizhevsky</a:t>
            </a:r>
            <a:r>
              <a:rPr lang="en-IN" sz="2400" dirty="0"/>
              <a:t> et al. [11] and use the same parameters: k = 2,n = 5,α = 10−4,β = 0.5. The ﬁnal layer is connected to a </a:t>
            </a:r>
            <a:r>
              <a:rPr lang="en-IN" sz="2400" dirty="0" err="1"/>
              <a:t>softmax</a:t>
            </a:r>
            <a:r>
              <a:rPr lang="en-IN" sz="2400" dirty="0"/>
              <a:t> classiﬁer with dense connections.</a:t>
            </a:r>
          </a:p>
          <a:p>
            <a:pPr marL="285750" indent="-285750">
              <a:buFont typeface="Arial" panose="020B0604020202020204" pitchFamily="34" charset="0"/>
              <a:buChar char="•"/>
            </a:pPr>
            <a:endParaRPr lang="en-IN" sz="2400" dirty="0"/>
          </a:p>
        </p:txBody>
      </p:sp>
    </p:spTree>
    <p:extLst>
      <p:ext uri="{BB962C8B-B14F-4D97-AF65-F5344CB8AC3E}">
        <p14:creationId xmlns:p14="http://schemas.microsoft.com/office/powerpoint/2010/main" val="24520224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4E9E44F-6699-4E83-A3DA-9B20E649ADE8}"/>
              </a:ext>
            </a:extLst>
          </p:cNvPr>
          <p:cNvSpPr>
            <a:spLocks noGrp="1"/>
          </p:cNvSpPr>
          <p:nvPr>
            <p:ph type="title"/>
          </p:nvPr>
        </p:nvSpPr>
        <p:spPr>
          <a:xfrm>
            <a:off x="82858" y="62936"/>
            <a:ext cx="9404723" cy="1046773"/>
          </a:xfrm>
        </p:spPr>
        <p:txBody>
          <a:bodyPr/>
          <a:lstStyle/>
          <a:p>
            <a:r>
              <a:rPr lang="en-IN" b="1" dirty="0"/>
              <a:t>b. Early Fusion </a:t>
            </a:r>
            <a:br>
              <a:rPr lang="en-IN" dirty="0"/>
            </a:br>
            <a:endParaRPr lang="en-IN" sz="2800" dirty="0"/>
          </a:p>
        </p:txBody>
      </p:sp>
      <p:sp>
        <p:nvSpPr>
          <p:cNvPr id="5" name="Rectangle 4">
            <a:extLst>
              <a:ext uri="{FF2B5EF4-FFF2-40B4-BE49-F238E27FC236}">
                <a16:creationId xmlns:a16="http://schemas.microsoft.com/office/drawing/2014/main" id="{C479033C-F3D4-4D32-A0E8-C2776EE3A2FB}"/>
              </a:ext>
            </a:extLst>
          </p:cNvPr>
          <p:cNvSpPr/>
          <p:nvPr/>
        </p:nvSpPr>
        <p:spPr>
          <a:xfrm>
            <a:off x="-38470" y="1287262"/>
            <a:ext cx="12268940" cy="3970318"/>
          </a:xfrm>
          <a:prstGeom prst="rect">
            <a:avLst/>
          </a:prstGeom>
        </p:spPr>
        <p:txBody>
          <a:bodyPr wrap="square">
            <a:spAutoFit/>
          </a:bodyPr>
          <a:lstStyle/>
          <a:p>
            <a:pPr marL="285750" indent="-285750">
              <a:buFont typeface="Arial" panose="020B0604020202020204" pitchFamily="34" charset="0"/>
              <a:buChar char="•"/>
            </a:pPr>
            <a:r>
              <a:rPr lang="en-IN" sz="2800" dirty="0"/>
              <a:t>It combines information across an entire time window immediately on the pixel level.</a:t>
            </a:r>
          </a:p>
          <a:p>
            <a:endParaRPr lang="en-IN" sz="2800" dirty="0"/>
          </a:p>
          <a:p>
            <a:pPr marL="285750" indent="-285750">
              <a:buFont typeface="Arial" panose="020B0604020202020204" pitchFamily="34" charset="0"/>
              <a:buChar char="•"/>
            </a:pPr>
            <a:r>
              <a:rPr lang="en-IN" sz="2800" dirty="0"/>
              <a:t>This is implemented by modifying the ﬁlters on the ﬁrst convolutional layer in the single-frame model by extending them to be of size 11×11×3×T pixels, where T is some temporal extent (we use T = 10, or approximately a third of a second). The early and direct connectivity to pixel data allows the network to precisely detect local motion direction and speed. </a:t>
            </a:r>
          </a:p>
        </p:txBody>
      </p:sp>
    </p:spTree>
    <p:extLst>
      <p:ext uri="{BB962C8B-B14F-4D97-AF65-F5344CB8AC3E}">
        <p14:creationId xmlns:p14="http://schemas.microsoft.com/office/powerpoint/2010/main" val="22565773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8030661-3E3A-4814-9803-F5A4BDB0A3DB}"/>
              </a:ext>
            </a:extLst>
          </p:cNvPr>
          <p:cNvSpPr>
            <a:spLocks noGrp="1"/>
          </p:cNvSpPr>
          <p:nvPr>
            <p:ph type="title"/>
          </p:nvPr>
        </p:nvSpPr>
        <p:spPr>
          <a:xfrm>
            <a:off x="82858" y="62936"/>
            <a:ext cx="9404723" cy="1046773"/>
          </a:xfrm>
        </p:spPr>
        <p:txBody>
          <a:bodyPr/>
          <a:lstStyle/>
          <a:p>
            <a:r>
              <a:rPr lang="en-IN" b="1" dirty="0"/>
              <a:t>c. Late Fusion </a:t>
            </a:r>
            <a:br>
              <a:rPr lang="en-IN" dirty="0"/>
            </a:br>
            <a:endParaRPr lang="en-IN" sz="2800" dirty="0"/>
          </a:p>
        </p:txBody>
      </p:sp>
      <p:sp>
        <p:nvSpPr>
          <p:cNvPr id="5" name="Rectangle 4">
            <a:extLst>
              <a:ext uri="{FF2B5EF4-FFF2-40B4-BE49-F238E27FC236}">
                <a16:creationId xmlns:a16="http://schemas.microsoft.com/office/drawing/2014/main" id="{E1FA2153-2902-46E3-9AD9-58DD2E23D1C7}"/>
              </a:ext>
            </a:extLst>
          </p:cNvPr>
          <p:cNvSpPr/>
          <p:nvPr/>
        </p:nvSpPr>
        <p:spPr>
          <a:xfrm>
            <a:off x="-38470" y="1287262"/>
            <a:ext cx="12268940" cy="3539430"/>
          </a:xfrm>
          <a:prstGeom prst="rect">
            <a:avLst/>
          </a:prstGeom>
        </p:spPr>
        <p:txBody>
          <a:bodyPr wrap="square">
            <a:spAutoFit/>
          </a:bodyPr>
          <a:lstStyle/>
          <a:p>
            <a:pPr marL="285750" indent="-285750">
              <a:buFont typeface="Arial" panose="020B0604020202020204" pitchFamily="34" charset="0"/>
              <a:buChar char="•"/>
            </a:pPr>
            <a:r>
              <a:rPr lang="en-IN" sz="2800" dirty="0"/>
              <a:t> The Late Fusion model places two separate single-frame networks, up to last convolutional layer C(256,3,1) with shared parameters a distance of 15 frames apart and then merges the two streams in the ﬁrst fully connected layer.</a:t>
            </a:r>
          </a:p>
          <a:p>
            <a:endParaRPr lang="en-IN" sz="2800" dirty="0"/>
          </a:p>
          <a:p>
            <a:pPr marL="285750" indent="-285750">
              <a:buFont typeface="Arial" panose="020B0604020202020204" pitchFamily="34" charset="0"/>
              <a:buChar char="•"/>
            </a:pPr>
            <a:r>
              <a:rPr lang="en-IN" sz="2800" dirty="0"/>
              <a:t> Therefore, neither single frame tower alone can detect any motion, but the ﬁrst fully connected layer can compute global motion characteristics by comparing outputs of both towers.</a:t>
            </a:r>
          </a:p>
        </p:txBody>
      </p:sp>
    </p:spTree>
    <p:extLst>
      <p:ext uri="{BB962C8B-B14F-4D97-AF65-F5344CB8AC3E}">
        <p14:creationId xmlns:p14="http://schemas.microsoft.com/office/powerpoint/2010/main" val="184021130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3265AA0-2DE0-46F8-BF3D-FD86A9932FCB}"/>
              </a:ext>
            </a:extLst>
          </p:cNvPr>
          <p:cNvSpPr>
            <a:spLocks noGrp="1"/>
          </p:cNvSpPr>
          <p:nvPr>
            <p:ph type="title"/>
          </p:nvPr>
        </p:nvSpPr>
        <p:spPr>
          <a:xfrm>
            <a:off x="82858" y="62936"/>
            <a:ext cx="9404723" cy="1046773"/>
          </a:xfrm>
        </p:spPr>
        <p:txBody>
          <a:bodyPr/>
          <a:lstStyle/>
          <a:p>
            <a:r>
              <a:rPr lang="en-IN" b="1" dirty="0"/>
              <a:t>d. Slow Fusion </a:t>
            </a:r>
            <a:br>
              <a:rPr lang="en-IN" dirty="0"/>
            </a:br>
            <a:endParaRPr lang="en-IN" sz="2800" dirty="0"/>
          </a:p>
        </p:txBody>
      </p:sp>
      <p:sp>
        <p:nvSpPr>
          <p:cNvPr id="5" name="Rectangle 4">
            <a:extLst>
              <a:ext uri="{FF2B5EF4-FFF2-40B4-BE49-F238E27FC236}">
                <a16:creationId xmlns:a16="http://schemas.microsoft.com/office/drawing/2014/main" id="{D240FB0F-AF4B-4945-8223-0CD882A7C926}"/>
              </a:ext>
            </a:extLst>
          </p:cNvPr>
          <p:cNvSpPr/>
          <p:nvPr/>
        </p:nvSpPr>
        <p:spPr>
          <a:xfrm>
            <a:off x="-38470" y="1225119"/>
            <a:ext cx="12268940" cy="4955203"/>
          </a:xfrm>
          <a:prstGeom prst="rect">
            <a:avLst/>
          </a:prstGeom>
        </p:spPr>
        <p:txBody>
          <a:bodyPr wrap="square">
            <a:spAutoFit/>
          </a:bodyPr>
          <a:lstStyle/>
          <a:p>
            <a:pPr marL="285750" indent="-285750">
              <a:buFont typeface="Arial" panose="020B0604020202020204" pitchFamily="34" charset="0"/>
              <a:buChar char="•"/>
            </a:pPr>
            <a:r>
              <a:rPr lang="en-IN" sz="2800" dirty="0"/>
              <a:t> </a:t>
            </a:r>
            <a:r>
              <a:rPr lang="en-IN" sz="2400" dirty="0"/>
              <a:t>The Slow Fusion model is a balanced mix between the two approaches that slowly fuses temporal information throughout the network such that higher layers get access to progressively more global information in both spatial and temporal dimensions. </a:t>
            </a:r>
          </a:p>
          <a:p>
            <a:pPr marL="285750" indent="-285750">
              <a:buFont typeface="Arial" panose="020B0604020202020204" pitchFamily="34" charset="0"/>
              <a:buChar char="•"/>
            </a:pPr>
            <a:r>
              <a:rPr lang="en-IN" sz="2400" dirty="0"/>
              <a:t> This is implemented by extending the connectivity of all convolutional layers in time and carrying out temporal convolutions in addition to spatial convolutions to compute activations.</a:t>
            </a:r>
          </a:p>
          <a:p>
            <a:pPr marL="285750" indent="-285750">
              <a:buFont typeface="Arial" panose="020B0604020202020204" pitchFamily="34" charset="0"/>
              <a:buChar char="•"/>
            </a:pPr>
            <a:r>
              <a:rPr lang="en-IN" sz="2400" dirty="0"/>
              <a:t>In the model we use, the ﬁrst convolutional layer is extended to apply every ﬁlter of temporal extent T = 4 on an input clip of 10 frames through valid convolution with stride 2 and produces 4 responses in time. </a:t>
            </a:r>
          </a:p>
          <a:p>
            <a:pPr marL="285750" indent="-285750">
              <a:buFont typeface="Arial" panose="020B0604020202020204" pitchFamily="34" charset="0"/>
              <a:buChar char="•"/>
            </a:pPr>
            <a:r>
              <a:rPr lang="en-IN" sz="2400" dirty="0"/>
              <a:t>The second and third layers above iterate this process with ﬁlters of temporal extent T = 2 and stride 2. Thus, the third convolutional layer has access to information across all 10 input frames. </a:t>
            </a:r>
          </a:p>
        </p:txBody>
      </p:sp>
    </p:spTree>
    <p:extLst>
      <p:ext uri="{BB962C8B-B14F-4D97-AF65-F5344CB8AC3E}">
        <p14:creationId xmlns:p14="http://schemas.microsoft.com/office/powerpoint/2010/main" val="5749530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1C35CC3-A9E1-4843-B20C-8C83329D82E6}"/>
              </a:ext>
            </a:extLst>
          </p:cNvPr>
          <p:cNvSpPr/>
          <p:nvPr/>
        </p:nvSpPr>
        <p:spPr>
          <a:xfrm>
            <a:off x="0" y="-9525"/>
            <a:ext cx="12129856" cy="14957941"/>
          </a:xfrm>
          <a:prstGeom prst="rect">
            <a:avLst/>
          </a:prstGeom>
          <a:noFill/>
        </p:spPr>
        <p:txBody>
          <a:bodyPr wrap="square" lIns="91440" tIns="45720" rIns="91440" bIns="45720">
            <a:spAutoFit/>
          </a:bodyPr>
          <a:lstStyle/>
          <a:p>
            <a:pPr algn="ctr"/>
            <a:r>
              <a:rPr lang="en-US" sz="3600" b="1" u="sng" dirty="0">
                <a:ln w="0"/>
                <a:solidFill>
                  <a:schemeClr val="accent1"/>
                </a:solidFill>
                <a:effectLst>
                  <a:outerShdw blurRad="38100" dist="25400" dir="5400000" algn="ctr" rotWithShape="0">
                    <a:srgbClr val="6E747A">
                      <a:alpha val="43000"/>
                    </a:srgbClr>
                  </a:outerShdw>
                </a:effectLst>
              </a:rPr>
              <a:t>Index</a:t>
            </a:r>
            <a:r>
              <a:rPr lang="en-US" sz="4400" u="sng" dirty="0">
                <a:ln w="0"/>
                <a:solidFill>
                  <a:schemeClr val="accent1"/>
                </a:solidFill>
                <a:effectLst>
                  <a:outerShdw blurRad="38100" dist="25400" dir="5400000" algn="ctr" rotWithShape="0">
                    <a:srgbClr val="6E747A">
                      <a:alpha val="43000"/>
                    </a:srgbClr>
                  </a:outerShdw>
                </a:effectLst>
              </a:rPr>
              <a:t> </a:t>
            </a:r>
            <a:endParaRPr lang="en-US" sz="3200" b="1" dirty="0">
              <a:ln w="0"/>
              <a:solidFill>
                <a:schemeClr val="accent1"/>
              </a:solidFill>
              <a:effectLst>
                <a:outerShdw blurRad="38100" dist="25400" dir="5400000" algn="ctr" rotWithShape="0">
                  <a:srgbClr val="6E747A">
                    <a:alpha val="43000"/>
                  </a:srgbClr>
                </a:outerShdw>
              </a:effectLst>
            </a:endParaRPr>
          </a:p>
          <a:p>
            <a:r>
              <a:rPr lang="en-IN" sz="2400" b="1" dirty="0">
                <a:ln w="0"/>
                <a:solidFill>
                  <a:schemeClr val="tx1">
                    <a:lumMod val="75000"/>
                  </a:schemeClr>
                </a:solidFill>
                <a:effectLst>
                  <a:outerShdw blurRad="38100" dist="25400" dir="5400000" algn="ctr" rotWithShape="0">
                    <a:srgbClr val="6E747A">
                      <a:alpha val="43000"/>
                    </a:srgbClr>
                  </a:outerShdw>
                </a:effectLst>
              </a:rPr>
              <a:t>Time information fusion in CNN</a:t>
            </a:r>
          </a:p>
          <a:p>
            <a:r>
              <a:rPr lang="en-IN" sz="2400" b="1" dirty="0">
                <a:ln w="0"/>
                <a:solidFill>
                  <a:schemeClr val="tx1">
                    <a:lumMod val="75000"/>
                  </a:schemeClr>
                </a:solidFill>
                <a:effectLst>
                  <a:outerShdw blurRad="38100" dist="25400" dir="5400000" algn="ctr" rotWithShape="0">
                    <a:srgbClr val="6E747A">
                      <a:alpha val="43000"/>
                    </a:srgbClr>
                  </a:outerShdw>
                </a:effectLst>
              </a:rPr>
              <a:t>         Single - framed</a:t>
            </a:r>
          </a:p>
          <a:p>
            <a:r>
              <a:rPr lang="en-IN" sz="2400" b="1" dirty="0">
                <a:ln w="0"/>
                <a:solidFill>
                  <a:schemeClr val="tx1">
                    <a:lumMod val="75000"/>
                  </a:schemeClr>
                </a:solidFill>
                <a:effectLst>
                  <a:outerShdw blurRad="38100" dist="25400" dir="5400000" algn="ctr" rotWithShape="0">
                    <a:srgbClr val="6E747A">
                      <a:alpha val="43000"/>
                    </a:srgbClr>
                  </a:outerShdw>
                </a:effectLst>
              </a:rPr>
              <a:t>         Early fusion</a:t>
            </a:r>
          </a:p>
          <a:p>
            <a:r>
              <a:rPr lang="en-IN" sz="2400" b="1" dirty="0">
                <a:ln w="0"/>
                <a:solidFill>
                  <a:schemeClr val="tx1">
                    <a:lumMod val="75000"/>
                  </a:schemeClr>
                </a:solidFill>
                <a:effectLst>
                  <a:outerShdw blurRad="38100" dist="25400" dir="5400000" algn="ctr" rotWithShape="0">
                    <a:srgbClr val="6E747A">
                      <a:alpha val="43000"/>
                    </a:srgbClr>
                  </a:outerShdw>
                </a:effectLst>
              </a:rPr>
              <a:t>         Late fusion</a:t>
            </a:r>
          </a:p>
          <a:p>
            <a:r>
              <a:rPr lang="en-IN" sz="2400" b="1" dirty="0">
                <a:ln w="0"/>
                <a:solidFill>
                  <a:schemeClr val="tx1">
                    <a:lumMod val="75000"/>
                  </a:schemeClr>
                </a:solidFill>
                <a:effectLst>
                  <a:outerShdw blurRad="38100" dist="25400" dir="5400000" algn="ctr" rotWithShape="0">
                    <a:srgbClr val="6E747A">
                      <a:alpha val="43000"/>
                    </a:srgbClr>
                  </a:outerShdw>
                </a:effectLst>
              </a:rPr>
              <a:t>         Slow fusion</a:t>
            </a:r>
          </a:p>
          <a:p>
            <a:r>
              <a:rPr lang="en-IN" sz="2400" b="1" dirty="0">
                <a:ln w="0"/>
                <a:solidFill>
                  <a:schemeClr val="tx1">
                    <a:lumMod val="75000"/>
                  </a:schemeClr>
                </a:solidFill>
                <a:effectLst>
                  <a:outerShdw blurRad="38100" dist="25400" dir="5400000" algn="ctr" rotWithShape="0">
                    <a:srgbClr val="6E747A">
                      <a:alpha val="43000"/>
                    </a:srgbClr>
                  </a:outerShdw>
                </a:effectLst>
              </a:rPr>
              <a:t>Multi-resolution CNN Architecture</a:t>
            </a:r>
          </a:p>
          <a:p>
            <a:r>
              <a:rPr lang="en-IN" sz="2400" b="1" dirty="0">
                <a:ln w="0"/>
                <a:solidFill>
                  <a:schemeClr val="tx1">
                    <a:lumMod val="75000"/>
                  </a:schemeClr>
                </a:solidFill>
                <a:effectLst>
                  <a:outerShdw blurRad="38100" dist="25400" dir="5400000" algn="ctr" rotWithShape="0">
                    <a:srgbClr val="6E747A">
                      <a:alpha val="43000"/>
                    </a:srgbClr>
                  </a:outerShdw>
                </a:effectLst>
              </a:rPr>
              <a:t>Experiment on Sports - 1M</a:t>
            </a:r>
          </a:p>
          <a:p>
            <a:r>
              <a:rPr lang="en-IN" sz="2400" b="1" dirty="0">
                <a:ln w="0"/>
                <a:solidFill>
                  <a:schemeClr val="tx1">
                    <a:lumMod val="75000"/>
                  </a:schemeClr>
                </a:solidFill>
                <a:effectLst>
                  <a:outerShdw blurRad="38100" dist="25400" dir="5400000" algn="ctr" rotWithShape="0">
                    <a:srgbClr val="6E747A">
                      <a:alpha val="43000"/>
                    </a:srgbClr>
                  </a:outerShdw>
                </a:effectLst>
              </a:rPr>
              <a:t>          Dataset</a:t>
            </a:r>
          </a:p>
          <a:p>
            <a:r>
              <a:rPr lang="en-IN" sz="2400" b="1" dirty="0">
                <a:ln w="0"/>
                <a:solidFill>
                  <a:schemeClr val="tx1">
                    <a:lumMod val="75000"/>
                  </a:schemeClr>
                </a:solidFill>
                <a:effectLst>
                  <a:outerShdw blurRad="38100" dist="25400" dir="5400000" algn="ctr" rotWithShape="0">
                    <a:srgbClr val="6E747A">
                      <a:alpha val="43000"/>
                    </a:srgbClr>
                  </a:outerShdw>
                </a:effectLst>
              </a:rPr>
              <a:t>           Video Level Predictions</a:t>
            </a:r>
          </a:p>
          <a:p>
            <a:r>
              <a:rPr lang="en-IN" sz="2400" b="1" dirty="0">
                <a:ln w="0"/>
                <a:solidFill>
                  <a:schemeClr val="tx1">
                    <a:lumMod val="75000"/>
                  </a:schemeClr>
                </a:solidFill>
                <a:effectLst>
                  <a:outerShdw blurRad="38100" dist="25400" dir="5400000" algn="ctr" rotWithShape="0">
                    <a:srgbClr val="6E747A">
                      <a:alpha val="43000"/>
                    </a:srgbClr>
                  </a:outerShdw>
                </a:effectLst>
              </a:rPr>
              <a:t>           Feature Histogram Baseline</a:t>
            </a:r>
          </a:p>
          <a:p>
            <a:r>
              <a:rPr lang="en-IN" sz="2400" b="1" dirty="0">
                <a:ln w="0"/>
                <a:solidFill>
                  <a:schemeClr val="tx1">
                    <a:lumMod val="75000"/>
                  </a:schemeClr>
                </a:solidFill>
                <a:effectLst>
                  <a:outerShdw blurRad="38100" dist="25400" dir="5400000" algn="ctr" rotWithShape="0">
                    <a:srgbClr val="6E747A">
                      <a:alpha val="43000"/>
                    </a:srgbClr>
                  </a:outerShdw>
                </a:effectLst>
              </a:rPr>
              <a:t>           Quantitative Analysis</a:t>
            </a:r>
          </a:p>
          <a:p>
            <a:r>
              <a:rPr lang="en-IN" sz="2400" b="1" dirty="0">
                <a:ln w="0"/>
                <a:solidFill>
                  <a:schemeClr val="tx1">
                    <a:lumMod val="75000"/>
                  </a:schemeClr>
                </a:solidFill>
                <a:effectLst>
                  <a:outerShdw blurRad="38100" dist="25400" dir="5400000" algn="ctr" rotWithShape="0">
                    <a:srgbClr val="6E747A">
                      <a:alpha val="43000"/>
                    </a:srgbClr>
                  </a:outerShdw>
                </a:effectLst>
              </a:rPr>
              <a:t>           Contribution to motion</a:t>
            </a:r>
          </a:p>
          <a:p>
            <a:r>
              <a:rPr lang="en-IN" sz="2400" b="1" dirty="0">
                <a:ln w="0"/>
                <a:solidFill>
                  <a:schemeClr val="tx1">
                    <a:lumMod val="75000"/>
                  </a:schemeClr>
                </a:solidFill>
                <a:effectLst>
                  <a:outerShdw blurRad="38100" dist="25400" dir="5400000" algn="ctr" rotWithShape="0">
                    <a:srgbClr val="6E747A">
                      <a:alpha val="43000"/>
                    </a:srgbClr>
                  </a:outerShdw>
                </a:effectLst>
              </a:rPr>
              <a:t>           Qualitative Analysis</a:t>
            </a:r>
          </a:p>
          <a:p>
            <a:r>
              <a:rPr lang="en-IN" sz="2400" b="1" dirty="0">
                <a:ln w="0"/>
                <a:solidFill>
                  <a:schemeClr val="tx1">
                    <a:lumMod val="75000"/>
                  </a:schemeClr>
                </a:solidFill>
                <a:effectLst>
                  <a:outerShdw blurRad="38100" dist="25400" dir="5400000" algn="ctr" rotWithShape="0">
                    <a:srgbClr val="6E747A">
                      <a:alpha val="43000"/>
                    </a:srgbClr>
                  </a:outerShdw>
                </a:effectLst>
              </a:rPr>
              <a:t>            Result</a:t>
            </a:r>
          </a:p>
          <a:p>
            <a:r>
              <a:rPr lang="en-IN" sz="2400" b="1" dirty="0">
                <a:ln w="0"/>
                <a:solidFill>
                  <a:schemeClr val="tx1">
                    <a:lumMod val="75000"/>
                  </a:schemeClr>
                </a:solidFill>
                <a:effectLst>
                  <a:outerShdw blurRad="38100" dist="25400" dir="5400000" algn="ctr" rotWithShape="0">
                    <a:srgbClr val="6E747A">
                      <a:alpha val="43000"/>
                    </a:srgbClr>
                  </a:outerShdw>
                </a:effectLst>
              </a:rPr>
              <a:t>Conclusion</a:t>
            </a:r>
          </a:p>
          <a:p>
            <a:r>
              <a:rPr lang="en-IN" sz="2400" b="1" dirty="0">
                <a:ln w="0"/>
                <a:solidFill>
                  <a:schemeClr val="tx1">
                    <a:lumMod val="75000"/>
                  </a:schemeClr>
                </a:solidFill>
                <a:effectLst>
                  <a:outerShdw blurRad="38100" dist="25400" dir="5400000" algn="ctr" rotWithShape="0">
                    <a:srgbClr val="6E747A">
                      <a:alpha val="43000"/>
                    </a:srgbClr>
                  </a:outerShdw>
                </a:effectLst>
              </a:rPr>
              <a:t>References</a:t>
            </a:r>
          </a:p>
          <a:p>
            <a:endParaRPr lang="en-IN" sz="2400" b="1" dirty="0">
              <a:ln w="0"/>
              <a:solidFill>
                <a:srgbClr val="C00000"/>
              </a:solidFill>
              <a:effectLst>
                <a:outerShdw blurRad="38100" dist="25400" dir="5400000" algn="ctr" rotWithShape="0">
                  <a:srgbClr val="6E747A">
                    <a:alpha val="43000"/>
                  </a:srgbClr>
                </a:outerShdw>
              </a:effectLst>
            </a:endParaRPr>
          </a:p>
          <a:p>
            <a:endParaRPr lang="en-IN" sz="2400" b="1" dirty="0">
              <a:ln w="0"/>
              <a:solidFill>
                <a:srgbClr val="C00000"/>
              </a:solidFill>
              <a:effectLst>
                <a:outerShdw blurRad="38100" dist="25400" dir="5400000" algn="ctr" rotWithShape="0">
                  <a:srgbClr val="6E747A">
                    <a:alpha val="43000"/>
                  </a:srgbClr>
                </a:outerShdw>
              </a:effectLst>
            </a:endParaRPr>
          </a:p>
          <a:p>
            <a:endParaRPr lang="en-IN" sz="2400" b="1" dirty="0">
              <a:ln w="0"/>
              <a:solidFill>
                <a:srgbClr val="C00000"/>
              </a:solidFill>
              <a:effectLst>
                <a:outerShdw blurRad="38100" dist="25400" dir="5400000" algn="ctr" rotWithShape="0">
                  <a:srgbClr val="6E747A">
                    <a:alpha val="43000"/>
                  </a:srgbClr>
                </a:outerShdw>
              </a:effectLst>
            </a:endParaRPr>
          </a:p>
          <a:p>
            <a:endParaRPr lang="en-US" sz="2400" b="1" dirty="0">
              <a:ln w="0"/>
              <a:solidFill>
                <a:schemeClr val="accent1"/>
              </a:solidFill>
              <a:effectLst>
                <a:outerShdw blurRad="38100" dist="25400" dir="5400000" algn="ctr" rotWithShape="0">
                  <a:srgbClr val="6E747A">
                    <a:alpha val="43000"/>
                  </a:srgbClr>
                </a:outerShdw>
              </a:effectLst>
            </a:endParaRPr>
          </a:p>
          <a:p>
            <a:endParaRPr lang="en-US" sz="3200" b="1" dirty="0">
              <a:ln w="0"/>
              <a:solidFill>
                <a:schemeClr val="accent1"/>
              </a:solidFill>
              <a:effectLst>
                <a:outerShdw blurRad="38100" dist="25400" dir="5400000" algn="ctr" rotWithShape="0">
                  <a:srgbClr val="6E747A">
                    <a:alpha val="43000"/>
                  </a:srgbClr>
                </a:outerShdw>
              </a:effectLst>
            </a:endParaRPr>
          </a:p>
          <a:p>
            <a:endParaRPr lang="en-US" sz="3200" b="1" dirty="0">
              <a:ln w="0"/>
              <a:solidFill>
                <a:schemeClr val="accent1"/>
              </a:solidFill>
              <a:effectLst>
                <a:outerShdw blurRad="38100" dist="25400" dir="5400000" algn="ctr" rotWithShape="0">
                  <a:srgbClr val="6E747A">
                    <a:alpha val="43000"/>
                  </a:srgbClr>
                </a:outerShdw>
              </a:effectLst>
            </a:endParaRPr>
          </a:p>
          <a:p>
            <a:endParaRPr lang="en-US" sz="3200" b="1" dirty="0">
              <a:ln w="0"/>
              <a:solidFill>
                <a:schemeClr val="accent1"/>
              </a:solidFill>
              <a:effectLst>
                <a:outerShdw blurRad="38100" dist="25400" dir="5400000" algn="ctr" rotWithShape="0">
                  <a:srgbClr val="6E747A">
                    <a:alpha val="43000"/>
                  </a:srgbClr>
                </a:outerShdw>
              </a:effectLst>
            </a:endParaRPr>
          </a:p>
          <a:p>
            <a:r>
              <a:rPr lang="en-US" sz="3200" b="1" dirty="0">
                <a:ln w="0"/>
                <a:solidFill>
                  <a:schemeClr val="accent1"/>
                </a:solidFill>
                <a:effectLst>
                  <a:outerShdw blurRad="38100" dist="25400" dir="5400000" algn="ctr" rotWithShape="0">
                    <a:srgbClr val="6E747A">
                      <a:alpha val="43000"/>
                    </a:srgbClr>
                  </a:outerShdw>
                </a:effectLst>
              </a:rPr>
              <a:t>        </a:t>
            </a:r>
          </a:p>
          <a:p>
            <a:endParaRPr lang="en-US" sz="3200" b="1" dirty="0">
              <a:ln w="0"/>
              <a:solidFill>
                <a:schemeClr val="accent1"/>
              </a:solidFill>
              <a:effectLst>
                <a:outerShdw blurRad="38100" dist="25400" dir="5400000" algn="ctr" rotWithShape="0">
                  <a:srgbClr val="6E747A">
                    <a:alpha val="43000"/>
                  </a:srgbClr>
                </a:outerShdw>
              </a:effectLst>
            </a:endParaRPr>
          </a:p>
          <a:p>
            <a:endParaRPr lang="en-US" sz="3200" b="1" dirty="0">
              <a:ln w="0"/>
              <a:solidFill>
                <a:schemeClr val="accent1"/>
              </a:solidFill>
              <a:effectLst>
                <a:outerShdw blurRad="38100" dist="25400" dir="5400000" algn="ctr" rotWithShape="0">
                  <a:srgbClr val="6E747A">
                    <a:alpha val="43000"/>
                  </a:srgbClr>
                </a:outerShdw>
              </a:effectLst>
            </a:endParaRPr>
          </a:p>
          <a:p>
            <a:endParaRPr lang="en-US" sz="3200" b="1" dirty="0">
              <a:ln w="0"/>
              <a:solidFill>
                <a:schemeClr val="accent1"/>
              </a:solidFill>
              <a:effectLst>
                <a:outerShdw blurRad="38100" dist="25400" dir="5400000" algn="ctr" rotWithShape="0">
                  <a:srgbClr val="6E747A">
                    <a:alpha val="43000"/>
                  </a:srgbClr>
                </a:outerShdw>
              </a:effectLst>
            </a:endParaRPr>
          </a:p>
          <a:p>
            <a:endParaRPr lang="en-US" sz="3200" b="1" dirty="0">
              <a:ln w="0"/>
              <a:solidFill>
                <a:schemeClr val="accent1"/>
              </a:solidFill>
              <a:effectLst>
                <a:outerShdw blurRad="38100" dist="25400" dir="5400000" algn="ctr" rotWithShape="0">
                  <a:srgbClr val="6E747A">
                    <a:alpha val="43000"/>
                  </a:srgbClr>
                </a:outerShdw>
              </a:effectLst>
            </a:endParaRPr>
          </a:p>
          <a:p>
            <a:endParaRPr lang="en-US" sz="3200" b="1" dirty="0">
              <a:ln w="0"/>
              <a:solidFill>
                <a:schemeClr val="accent1"/>
              </a:solidFill>
              <a:effectLst>
                <a:outerShdw blurRad="38100" dist="25400" dir="5400000" algn="ctr" rotWithShape="0">
                  <a:srgbClr val="6E747A">
                    <a:alpha val="43000"/>
                  </a:srgbClr>
                </a:outerShdw>
              </a:effectLst>
            </a:endParaRPr>
          </a:p>
          <a:p>
            <a:endParaRPr lang="en-US" sz="3200" b="1" dirty="0">
              <a:ln w="0"/>
              <a:solidFill>
                <a:schemeClr val="accent1"/>
              </a:solidFill>
              <a:effectLst>
                <a:outerShdw blurRad="38100" dist="25400" dir="5400000" algn="ctr" rotWithShape="0">
                  <a:srgbClr val="6E747A">
                    <a:alpha val="43000"/>
                  </a:srgbClr>
                </a:outerShdw>
              </a:effectLst>
            </a:endParaRPr>
          </a:p>
          <a:p>
            <a:endParaRPr lang="en-US" sz="3200" b="1" dirty="0">
              <a:ln w="0"/>
              <a:solidFill>
                <a:schemeClr val="accent1"/>
              </a:solidFill>
              <a:effectLst>
                <a:outerShdw blurRad="38100" dist="25400" dir="5400000" algn="ctr" rotWithShape="0">
                  <a:srgbClr val="6E747A">
                    <a:alpha val="43000"/>
                  </a:srgbClr>
                </a:outerShdw>
              </a:effectLst>
            </a:endParaRPr>
          </a:p>
          <a:p>
            <a:pPr algn="ctr"/>
            <a:r>
              <a:rPr lang="en-US" sz="3600" dirty="0">
                <a:ln w="0"/>
                <a:solidFill>
                  <a:schemeClr val="accent1"/>
                </a:solidFill>
                <a:effectLst>
                  <a:outerShdw blurRad="38100" dist="25400" dir="5400000" algn="ctr" rotWithShape="0">
                    <a:srgbClr val="6E747A">
                      <a:alpha val="43000"/>
                    </a:srgbClr>
                  </a:outerShdw>
                </a:effectLst>
              </a:rPr>
              <a:t> </a:t>
            </a:r>
          </a:p>
          <a:p>
            <a:pPr algn="ctr"/>
            <a:endParaRPr lang="en-US" sz="5400" dirty="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15164678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519E97A-9951-4FF3-B7F6-DF64348C1EF2}"/>
              </a:ext>
            </a:extLst>
          </p:cNvPr>
          <p:cNvPicPr>
            <a:picLocks noChangeAspect="1"/>
          </p:cNvPicPr>
          <p:nvPr/>
        </p:nvPicPr>
        <p:blipFill rotWithShape="1">
          <a:blip r:embed="rId2"/>
          <a:srcRect l="13609" t="32028" r="51350" b="7628"/>
          <a:stretch/>
        </p:blipFill>
        <p:spPr>
          <a:xfrm>
            <a:off x="1951348" y="3714161"/>
            <a:ext cx="6259398" cy="3143839"/>
          </a:xfrm>
          <a:prstGeom prst="rect">
            <a:avLst/>
          </a:prstGeom>
        </p:spPr>
      </p:pic>
      <p:sp>
        <p:nvSpPr>
          <p:cNvPr id="5" name="Title 1">
            <a:extLst>
              <a:ext uri="{FF2B5EF4-FFF2-40B4-BE49-F238E27FC236}">
                <a16:creationId xmlns:a16="http://schemas.microsoft.com/office/drawing/2014/main" id="{2361AD17-1FE9-4D59-8310-B98D2EF50C09}"/>
              </a:ext>
            </a:extLst>
          </p:cNvPr>
          <p:cNvSpPr>
            <a:spLocks noGrp="1"/>
          </p:cNvSpPr>
          <p:nvPr>
            <p:ph type="title"/>
          </p:nvPr>
        </p:nvSpPr>
        <p:spPr>
          <a:xfrm>
            <a:off x="82858" y="62936"/>
            <a:ext cx="9404723" cy="1046773"/>
          </a:xfrm>
        </p:spPr>
        <p:txBody>
          <a:bodyPr/>
          <a:lstStyle/>
          <a:p>
            <a:r>
              <a:rPr lang="en-IN" b="1" dirty="0"/>
              <a:t>Multiresolution CNN Architecture </a:t>
            </a:r>
            <a:br>
              <a:rPr lang="en-IN" dirty="0"/>
            </a:br>
            <a:endParaRPr lang="en-IN" sz="2800" dirty="0"/>
          </a:p>
        </p:txBody>
      </p:sp>
      <p:sp>
        <p:nvSpPr>
          <p:cNvPr id="6" name="Rectangle 5">
            <a:extLst>
              <a:ext uri="{FF2B5EF4-FFF2-40B4-BE49-F238E27FC236}">
                <a16:creationId xmlns:a16="http://schemas.microsoft.com/office/drawing/2014/main" id="{6DA049F6-BFD7-41B3-937F-625EF328C48D}"/>
              </a:ext>
            </a:extLst>
          </p:cNvPr>
          <p:cNvSpPr/>
          <p:nvPr/>
        </p:nvSpPr>
        <p:spPr>
          <a:xfrm>
            <a:off x="-38470" y="1109709"/>
            <a:ext cx="12268940" cy="2677656"/>
          </a:xfrm>
          <a:prstGeom prst="rect">
            <a:avLst/>
          </a:prstGeom>
        </p:spPr>
        <p:txBody>
          <a:bodyPr wrap="square">
            <a:spAutoFit/>
          </a:bodyPr>
          <a:lstStyle/>
          <a:p>
            <a:pPr marL="285750" indent="-285750">
              <a:buFont typeface="Arial" panose="020B0604020202020204" pitchFamily="34" charset="0"/>
              <a:buChar char="•"/>
            </a:pPr>
            <a:r>
              <a:rPr lang="en-IN" sz="2800" dirty="0"/>
              <a:t> Since CNNs normally take on orders of weeks to train on large-scale datasets even on the fastest available GPUs, the runtime performance is a critical component to our ability to experiment with different architecture and hyperparameter settings.</a:t>
            </a:r>
          </a:p>
          <a:p>
            <a:pPr marL="285750" indent="-285750">
              <a:buFont typeface="Arial" panose="020B0604020202020204" pitchFamily="34" charset="0"/>
              <a:buChar char="•"/>
            </a:pPr>
            <a:r>
              <a:rPr lang="en-IN" sz="2800" dirty="0"/>
              <a:t> This motivates approaches for speeding up the models while still retaining their performance. </a:t>
            </a:r>
            <a:r>
              <a:rPr lang="en-IN" sz="2400" dirty="0"/>
              <a:t> </a:t>
            </a:r>
          </a:p>
        </p:txBody>
      </p:sp>
    </p:spTree>
    <p:extLst>
      <p:ext uri="{BB962C8B-B14F-4D97-AF65-F5344CB8AC3E}">
        <p14:creationId xmlns:p14="http://schemas.microsoft.com/office/powerpoint/2010/main" val="136497659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054E35F-AAD9-4A3D-BD95-7F0B5B55D658}"/>
              </a:ext>
            </a:extLst>
          </p:cNvPr>
          <p:cNvSpPr>
            <a:spLocks noGrp="1"/>
          </p:cNvSpPr>
          <p:nvPr>
            <p:ph type="title"/>
          </p:nvPr>
        </p:nvSpPr>
        <p:spPr>
          <a:xfrm>
            <a:off x="82858" y="62936"/>
            <a:ext cx="9404723" cy="1046773"/>
          </a:xfrm>
        </p:spPr>
        <p:txBody>
          <a:bodyPr/>
          <a:lstStyle/>
          <a:p>
            <a:r>
              <a:rPr lang="en-IN" b="1" dirty="0"/>
              <a:t>Experiments on Sports- 1M</a:t>
            </a:r>
            <a:br>
              <a:rPr lang="en-IN" dirty="0"/>
            </a:br>
            <a:endParaRPr lang="en-IN" sz="2800" dirty="0"/>
          </a:p>
        </p:txBody>
      </p:sp>
      <p:sp>
        <p:nvSpPr>
          <p:cNvPr id="5" name="Rectangle 4">
            <a:extLst>
              <a:ext uri="{FF2B5EF4-FFF2-40B4-BE49-F238E27FC236}">
                <a16:creationId xmlns:a16="http://schemas.microsoft.com/office/drawing/2014/main" id="{3DD8B8BB-B9AC-4B55-9979-D46837357B88}"/>
              </a:ext>
            </a:extLst>
          </p:cNvPr>
          <p:cNvSpPr/>
          <p:nvPr/>
        </p:nvSpPr>
        <p:spPr>
          <a:xfrm>
            <a:off x="-38470" y="1225119"/>
            <a:ext cx="12268940" cy="4955203"/>
          </a:xfrm>
          <a:prstGeom prst="rect">
            <a:avLst/>
          </a:prstGeom>
        </p:spPr>
        <p:txBody>
          <a:bodyPr wrap="square">
            <a:spAutoFit/>
          </a:bodyPr>
          <a:lstStyle/>
          <a:p>
            <a:pPr marL="285750" indent="-285750">
              <a:buFont typeface="Arial" panose="020B0604020202020204" pitchFamily="34" charset="0"/>
              <a:buChar char="•"/>
            </a:pPr>
            <a:r>
              <a:rPr lang="en-IN" sz="2800" dirty="0"/>
              <a:t> </a:t>
            </a:r>
            <a:r>
              <a:rPr lang="en-IN" sz="2400" dirty="0"/>
              <a:t>The Slow Fusion model is a balanced mix between the two approaches that slowly fuses temporal information throughout the network such that higher layers get access to progressively more global information in both spatial and temporal dimensions. </a:t>
            </a:r>
          </a:p>
          <a:p>
            <a:pPr marL="285750" indent="-285750">
              <a:buFont typeface="Arial" panose="020B0604020202020204" pitchFamily="34" charset="0"/>
              <a:buChar char="•"/>
            </a:pPr>
            <a:r>
              <a:rPr lang="en-IN" sz="2400" dirty="0"/>
              <a:t> This is implemented by extending the connectivity of all convolutional layers in time and carrying out temporal convolutions in addition to spatial convolutions to compute activations.</a:t>
            </a:r>
          </a:p>
          <a:p>
            <a:pPr marL="285750" indent="-285750">
              <a:buFont typeface="Arial" panose="020B0604020202020204" pitchFamily="34" charset="0"/>
              <a:buChar char="•"/>
            </a:pPr>
            <a:r>
              <a:rPr lang="en-IN" sz="2400" dirty="0"/>
              <a:t>In the model we use, the ﬁrst convolutional layer is extended to apply every ﬁlter of temporal extent T = 4 on an input clip of 10 frames through valid convolution with stride 2 and produces 4 responses in time. </a:t>
            </a:r>
          </a:p>
          <a:p>
            <a:pPr marL="285750" indent="-285750">
              <a:buFont typeface="Arial" panose="020B0604020202020204" pitchFamily="34" charset="0"/>
              <a:buChar char="•"/>
            </a:pPr>
            <a:r>
              <a:rPr lang="en-IN" sz="2400" dirty="0"/>
              <a:t>The second and third layers above iterate this process with ﬁlters of temporal extent T = 2 and stride 2. Thus, the third convolutional layer has access to information across all 10 input frames. </a:t>
            </a:r>
          </a:p>
        </p:txBody>
      </p:sp>
    </p:spTree>
    <p:extLst>
      <p:ext uri="{BB962C8B-B14F-4D97-AF65-F5344CB8AC3E}">
        <p14:creationId xmlns:p14="http://schemas.microsoft.com/office/powerpoint/2010/main" val="346641288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76BA6A-0180-4775-8E75-BB365EDD73B8}"/>
              </a:ext>
            </a:extLst>
          </p:cNvPr>
          <p:cNvSpPr>
            <a:spLocks noGrp="1"/>
          </p:cNvSpPr>
          <p:nvPr>
            <p:ph type="title"/>
          </p:nvPr>
        </p:nvSpPr>
        <p:spPr>
          <a:xfrm>
            <a:off x="245097" y="47134"/>
            <a:ext cx="9404723" cy="1400530"/>
          </a:xfrm>
        </p:spPr>
        <p:txBody>
          <a:bodyPr/>
          <a:lstStyle/>
          <a:p>
            <a:r>
              <a:rPr lang="en-IN" b="1" dirty="0"/>
              <a:t>Datasets:</a:t>
            </a:r>
            <a:br>
              <a:rPr lang="en-IN" dirty="0"/>
            </a:br>
            <a:br>
              <a:rPr lang="en-IN" dirty="0"/>
            </a:br>
            <a:endParaRPr lang="en-IN" dirty="0"/>
          </a:p>
        </p:txBody>
      </p:sp>
      <p:sp>
        <p:nvSpPr>
          <p:cNvPr id="4" name="Rectangle 3">
            <a:extLst>
              <a:ext uri="{FF2B5EF4-FFF2-40B4-BE49-F238E27FC236}">
                <a16:creationId xmlns:a16="http://schemas.microsoft.com/office/drawing/2014/main" id="{8C626D44-8C3C-4B5C-83FC-8058445307AA}"/>
              </a:ext>
            </a:extLst>
          </p:cNvPr>
          <p:cNvSpPr/>
          <p:nvPr/>
        </p:nvSpPr>
        <p:spPr>
          <a:xfrm>
            <a:off x="-76940" y="885754"/>
            <a:ext cx="12268940" cy="5693866"/>
          </a:xfrm>
          <a:prstGeom prst="rect">
            <a:avLst/>
          </a:prstGeom>
        </p:spPr>
        <p:txBody>
          <a:bodyPr wrap="square">
            <a:spAutoFit/>
          </a:bodyPr>
          <a:lstStyle/>
          <a:p>
            <a:pPr marL="285750" indent="-285750">
              <a:buFont typeface="Arial" panose="020B0604020202020204" pitchFamily="34" charset="0"/>
              <a:buChar char="•"/>
            </a:pPr>
            <a:r>
              <a:rPr lang="en-IN" sz="2400" dirty="0"/>
              <a:t>The Sports-1M dataset consists of 1 million YouTube videos annotated with 487 classes.</a:t>
            </a:r>
          </a:p>
          <a:p>
            <a:endParaRPr lang="en-IN" sz="2400" dirty="0"/>
          </a:p>
          <a:p>
            <a:pPr marL="285750" indent="-285750">
              <a:buFont typeface="Arial" panose="020B0604020202020204" pitchFamily="34" charset="0"/>
              <a:buChar char="•"/>
            </a:pPr>
            <a:r>
              <a:rPr lang="en-IN" sz="2400" dirty="0"/>
              <a:t> Our dataset contains 6 different types of bowling, 7 different types of American football and 23 types of billiards. </a:t>
            </a:r>
          </a:p>
          <a:p>
            <a:pPr marL="285750" indent="-285750">
              <a:buFont typeface="Arial" panose="020B0604020202020204" pitchFamily="34" charset="0"/>
              <a:buChar char="•"/>
            </a:pPr>
            <a:endParaRPr lang="en-IN" sz="2800" dirty="0"/>
          </a:p>
          <a:p>
            <a:pPr marL="285750" indent="-285750">
              <a:buFont typeface="Arial" panose="020B0604020202020204" pitchFamily="34" charset="0"/>
              <a:buChar char="•"/>
            </a:pPr>
            <a:r>
              <a:rPr lang="en-IN" sz="2400" dirty="0"/>
              <a:t>There are1000-3000 videos per class and approximately 5% of the videos are annotated with more than one class. The annotations are produced automatically by analysing the text metadata surrounding the videos.</a:t>
            </a:r>
          </a:p>
          <a:p>
            <a:endParaRPr lang="en-IN" sz="2400" dirty="0"/>
          </a:p>
          <a:p>
            <a:pPr marL="285750" indent="-285750">
              <a:buFont typeface="Arial" panose="020B0604020202020204" pitchFamily="34" charset="0"/>
              <a:buChar char="•"/>
            </a:pPr>
            <a:r>
              <a:rPr lang="en-IN" sz="2400" dirty="0"/>
              <a:t> Our data is weakly annotated on two levels :</a:t>
            </a:r>
          </a:p>
          <a:p>
            <a:pPr marL="457200" indent="-457200">
              <a:buFont typeface="+mj-lt"/>
              <a:buAutoNum type="alphaLcParenR"/>
            </a:pPr>
            <a:r>
              <a:rPr lang="en-IN" sz="2400" dirty="0"/>
              <a:t>First, the label of a video may be wrong if the tag prediction algorithm fails or if the provided description does not match the video content.</a:t>
            </a:r>
          </a:p>
          <a:p>
            <a:pPr marL="457200" indent="-457200">
              <a:buFont typeface="+mj-lt"/>
              <a:buAutoNum type="alphaLcParenR"/>
            </a:pPr>
            <a:r>
              <a:rPr lang="en-IN" sz="2400" dirty="0"/>
              <a:t>Even when a video is correctly annotated it may still exhibit signiﬁcant        variation on the frame level.</a:t>
            </a:r>
          </a:p>
        </p:txBody>
      </p:sp>
    </p:spTree>
    <p:extLst>
      <p:ext uri="{BB962C8B-B14F-4D97-AF65-F5344CB8AC3E}">
        <p14:creationId xmlns:p14="http://schemas.microsoft.com/office/powerpoint/2010/main" val="390855987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8E6B965-14E3-4D39-BB56-C2C505ABB0D6}"/>
              </a:ext>
            </a:extLst>
          </p:cNvPr>
          <p:cNvSpPr>
            <a:spLocks noGrp="1"/>
          </p:cNvSpPr>
          <p:nvPr>
            <p:ph type="title"/>
          </p:nvPr>
        </p:nvSpPr>
        <p:spPr>
          <a:xfrm>
            <a:off x="245097" y="179109"/>
            <a:ext cx="9404723" cy="1400530"/>
          </a:xfrm>
        </p:spPr>
        <p:txBody>
          <a:bodyPr/>
          <a:lstStyle/>
          <a:p>
            <a:r>
              <a:rPr lang="en-IN" b="1" dirty="0"/>
              <a:t>Datasets:</a:t>
            </a:r>
            <a:br>
              <a:rPr lang="en-IN" dirty="0"/>
            </a:br>
            <a:br>
              <a:rPr lang="en-IN" dirty="0"/>
            </a:br>
            <a:endParaRPr lang="en-IN" dirty="0"/>
          </a:p>
        </p:txBody>
      </p:sp>
      <p:sp>
        <p:nvSpPr>
          <p:cNvPr id="5" name="Rectangle 4">
            <a:extLst>
              <a:ext uri="{FF2B5EF4-FFF2-40B4-BE49-F238E27FC236}">
                <a16:creationId xmlns:a16="http://schemas.microsoft.com/office/drawing/2014/main" id="{0590BA39-FB43-4FE5-ACC0-B4D6012291C4}"/>
              </a:ext>
            </a:extLst>
          </p:cNvPr>
          <p:cNvSpPr/>
          <p:nvPr/>
        </p:nvSpPr>
        <p:spPr>
          <a:xfrm>
            <a:off x="-38470" y="1505396"/>
            <a:ext cx="12268940" cy="3847207"/>
          </a:xfrm>
          <a:prstGeom prst="rect">
            <a:avLst/>
          </a:prstGeom>
        </p:spPr>
        <p:txBody>
          <a:bodyPr wrap="square">
            <a:spAutoFit/>
          </a:bodyPr>
          <a:lstStyle/>
          <a:p>
            <a:pPr marL="285750" indent="-285750">
              <a:buFont typeface="Arial" panose="020B0604020202020204" pitchFamily="34" charset="0"/>
              <a:buChar char="•"/>
            </a:pPr>
            <a:r>
              <a:rPr lang="en-IN" sz="2400" dirty="0"/>
              <a:t>Split the dataset by assigning 70% of the videos to the training set, 10% to a validation set and 20% to a test set.</a:t>
            </a:r>
          </a:p>
          <a:p>
            <a:endParaRPr lang="en-IN" sz="2400" dirty="0"/>
          </a:p>
          <a:p>
            <a:pPr marL="285750" indent="-285750">
              <a:buFont typeface="Arial" panose="020B0604020202020204" pitchFamily="34" charset="0"/>
              <a:buChar char="•"/>
            </a:pPr>
            <a:r>
              <a:rPr lang="en-IN" sz="2400" dirty="0"/>
              <a:t>To get an idea about the duplicate video all videos are processed with a near-duplicate ﬁnding algorithm on the frame level and determined that only1755 videos (out of 1 million) contain a signiﬁcant fraction of near-duplicate frames.</a:t>
            </a:r>
          </a:p>
          <a:p>
            <a:pPr marL="285750" indent="-285750">
              <a:buFont typeface="Arial" panose="020B0604020202020204" pitchFamily="34" charset="0"/>
              <a:buChar char="•"/>
            </a:pPr>
            <a:endParaRPr lang="en-IN" sz="2800" dirty="0"/>
          </a:p>
          <a:p>
            <a:pPr marL="285750" indent="-285750">
              <a:buFont typeface="Arial" panose="020B0604020202020204" pitchFamily="34" charset="0"/>
              <a:buChar char="•"/>
            </a:pPr>
            <a:r>
              <a:rPr lang="en-IN" sz="2400" dirty="0"/>
              <a:t>Videos are 5 minutes and 36 seconds in length on average, it is unlikely that the same frames occur across data splits. </a:t>
            </a:r>
          </a:p>
          <a:p>
            <a:endParaRPr lang="en-IN" sz="2400" dirty="0"/>
          </a:p>
        </p:txBody>
      </p:sp>
    </p:spTree>
    <p:extLst>
      <p:ext uri="{BB962C8B-B14F-4D97-AF65-F5344CB8AC3E}">
        <p14:creationId xmlns:p14="http://schemas.microsoft.com/office/powerpoint/2010/main" val="411398599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274B7F-9D17-44EA-8FF3-B3B497711ECD}"/>
              </a:ext>
            </a:extLst>
          </p:cNvPr>
          <p:cNvSpPr>
            <a:spLocks noGrp="1"/>
          </p:cNvSpPr>
          <p:nvPr>
            <p:ph type="title"/>
          </p:nvPr>
        </p:nvSpPr>
        <p:spPr>
          <a:xfrm>
            <a:off x="231332" y="66219"/>
            <a:ext cx="9404723" cy="1400530"/>
          </a:xfrm>
        </p:spPr>
        <p:txBody>
          <a:bodyPr/>
          <a:lstStyle/>
          <a:p>
            <a:r>
              <a:rPr lang="en-IN" b="1" dirty="0"/>
              <a:t>Training</a:t>
            </a:r>
            <a:r>
              <a:rPr lang="en-IN" dirty="0"/>
              <a:t> </a:t>
            </a:r>
          </a:p>
        </p:txBody>
      </p:sp>
      <p:sp>
        <p:nvSpPr>
          <p:cNvPr id="4" name="Rectangle 3">
            <a:extLst>
              <a:ext uri="{FF2B5EF4-FFF2-40B4-BE49-F238E27FC236}">
                <a16:creationId xmlns:a16="http://schemas.microsoft.com/office/drawing/2014/main" id="{C08AA354-A721-4347-BB4E-3CF271D43A47}"/>
              </a:ext>
            </a:extLst>
          </p:cNvPr>
          <p:cNvSpPr/>
          <p:nvPr/>
        </p:nvSpPr>
        <p:spPr>
          <a:xfrm>
            <a:off x="-76940" y="1351508"/>
            <a:ext cx="12268940" cy="4154984"/>
          </a:xfrm>
          <a:prstGeom prst="rect">
            <a:avLst/>
          </a:prstGeom>
        </p:spPr>
        <p:txBody>
          <a:bodyPr wrap="square">
            <a:spAutoFit/>
          </a:bodyPr>
          <a:lstStyle/>
          <a:p>
            <a:pPr marL="285750" indent="-285750">
              <a:buFont typeface="Arial" panose="020B0604020202020204" pitchFamily="34" charset="0"/>
              <a:buChar char="•"/>
            </a:pPr>
            <a:r>
              <a:rPr lang="en-IN" sz="2400" dirty="0"/>
              <a:t>Models were trained over a period of one month, with models processing approximately 5 clips per second for full-frame networks and up to 20 clips per second for multiresolution networks on a single model replica. </a:t>
            </a:r>
          </a:p>
          <a:p>
            <a:endParaRPr lang="en-IN" sz="2400" dirty="0"/>
          </a:p>
          <a:p>
            <a:pPr marL="285750" indent="-285750">
              <a:buFont typeface="Arial" panose="020B0604020202020204" pitchFamily="34" charset="0"/>
              <a:buChar char="•"/>
            </a:pPr>
            <a:r>
              <a:rPr lang="en-IN" sz="2400" dirty="0"/>
              <a:t>The rate of 5 clips per second is roughly 20 times slower than what one could expect from a high-end GPU, but it was expected to reach comparable speeds over all given that used 10-50 model replicas.</a:t>
            </a:r>
          </a:p>
          <a:p>
            <a:endParaRPr lang="en-IN" sz="2400" dirty="0"/>
          </a:p>
          <a:p>
            <a:pPr marL="285750" indent="-285750">
              <a:buFont typeface="Arial" panose="020B0604020202020204" pitchFamily="34" charset="0"/>
              <a:buChar char="•"/>
            </a:pPr>
            <a:r>
              <a:rPr lang="en-IN" sz="2400" dirty="0"/>
              <a:t> Further estimated the size of our dataset of sampled frames to be on the order of 50 million examples and that our networks have each seen approximately 500 million examples throughout the training period in total. </a:t>
            </a:r>
          </a:p>
        </p:txBody>
      </p:sp>
    </p:spTree>
    <p:extLst>
      <p:ext uri="{BB962C8B-B14F-4D97-AF65-F5344CB8AC3E}">
        <p14:creationId xmlns:p14="http://schemas.microsoft.com/office/powerpoint/2010/main" val="24116425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BF71217-D2DE-4DCF-A5CD-DE4703EEDDDD}"/>
              </a:ext>
            </a:extLst>
          </p:cNvPr>
          <p:cNvSpPr>
            <a:spLocks noGrp="1"/>
          </p:cNvSpPr>
          <p:nvPr>
            <p:ph type="title"/>
          </p:nvPr>
        </p:nvSpPr>
        <p:spPr>
          <a:xfrm>
            <a:off x="231332" y="66219"/>
            <a:ext cx="9404723" cy="1400530"/>
          </a:xfrm>
        </p:spPr>
        <p:txBody>
          <a:bodyPr/>
          <a:lstStyle/>
          <a:p>
            <a:r>
              <a:rPr lang="en-IN" b="1" dirty="0"/>
              <a:t>Video Level Predictions </a:t>
            </a:r>
          </a:p>
        </p:txBody>
      </p:sp>
      <p:sp>
        <p:nvSpPr>
          <p:cNvPr id="5" name="Rectangle 4">
            <a:extLst>
              <a:ext uri="{FF2B5EF4-FFF2-40B4-BE49-F238E27FC236}">
                <a16:creationId xmlns:a16="http://schemas.microsoft.com/office/drawing/2014/main" id="{AB392322-4438-4070-8E20-942547C74345}"/>
              </a:ext>
            </a:extLst>
          </p:cNvPr>
          <p:cNvSpPr/>
          <p:nvPr/>
        </p:nvSpPr>
        <p:spPr>
          <a:xfrm>
            <a:off x="0" y="1351508"/>
            <a:ext cx="12268940" cy="4154984"/>
          </a:xfrm>
          <a:prstGeom prst="rect">
            <a:avLst/>
          </a:prstGeom>
        </p:spPr>
        <p:txBody>
          <a:bodyPr wrap="square">
            <a:spAutoFit/>
          </a:bodyPr>
          <a:lstStyle/>
          <a:p>
            <a:pPr marL="285750" indent="-285750">
              <a:buFont typeface="Arial" panose="020B0604020202020204" pitchFamily="34" charset="0"/>
              <a:buChar char="•"/>
            </a:pPr>
            <a:r>
              <a:rPr lang="en-IN" sz="2400" dirty="0"/>
              <a:t>To produce predictions for an entire video, randomly sample 20 clips and present each clip individually to the network.</a:t>
            </a:r>
          </a:p>
          <a:p>
            <a:endParaRPr lang="en-IN" sz="2400" dirty="0"/>
          </a:p>
          <a:p>
            <a:pPr marL="285750" indent="-285750">
              <a:buFont typeface="Arial" panose="020B0604020202020204" pitchFamily="34" charset="0"/>
              <a:buChar char="•"/>
            </a:pPr>
            <a:r>
              <a:rPr lang="en-IN" sz="2400" dirty="0"/>
              <a:t>Every clip is propagated through the network 4 times and the network class predictions are averaged to produced more robust estimate of the class probabilities. </a:t>
            </a:r>
          </a:p>
          <a:p>
            <a:pPr marL="285750" indent="-285750">
              <a:buFont typeface="Arial" panose="020B0604020202020204" pitchFamily="34" charset="0"/>
              <a:buChar char="•"/>
            </a:pPr>
            <a:endParaRPr lang="en-IN" sz="2400" dirty="0"/>
          </a:p>
          <a:p>
            <a:pPr marL="285750" indent="-285750">
              <a:buFont typeface="Arial" panose="020B0604020202020204" pitchFamily="34" charset="0"/>
              <a:buChar char="•"/>
            </a:pPr>
            <a:r>
              <a:rPr lang="en-IN" sz="2400" dirty="0"/>
              <a:t> To produce video-level predictions the simplest approach was opted of averaging individual clip predictions over the durations of each video. More elaborated techniques to further improve performance were expected but consider these to be outside of the scope of the paper. </a:t>
            </a:r>
          </a:p>
        </p:txBody>
      </p:sp>
    </p:spTree>
    <p:extLst>
      <p:ext uri="{BB962C8B-B14F-4D97-AF65-F5344CB8AC3E}">
        <p14:creationId xmlns:p14="http://schemas.microsoft.com/office/powerpoint/2010/main" val="193535166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C4DB031-869E-4088-BB25-02CBFC2A4693}"/>
              </a:ext>
            </a:extLst>
          </p:cNvPr>
          <p:cNvSpPr>
            <a:spLocks noGrp="1"/>
          </p:cNvSpPr>
          <p:nvPr>
            <p:ph type="title"/>
          </p:nvPr>
        </p:nvSpPr>
        <p:spPr>
          <a:xfrm>
            <a:off x="231332" y="66219"/>
            <a:ext cx="9404723" cy="1400530"/>
          </a:xfrm>
        </p:spPr>
        <p:txBody>
          <a:bodyPr/>
          <a:lstStyle/>
          <a:p>
            <a:r>
              <a:rPr lang="en-IN" b="1" dirty="0"/>
              <a:t>Feature Histogram Baselines</a:t>
            </a:r>
          </a:p>
        </p:txBody>
      </p:sp>
      <p:sp>
        <p:nvSpPr>
          <p:cNvPr id="5" name="Rectangle 4">
            <a:extLst>
              <a:ext uri="{FF2B5EF4-FFF2-40B4-BE49-F238E27FC236}">
                <a16:creationId xmlns:a16="http://schemas.microsoft.com/office/drawing/2014/main" id="{6ED1B379-9746-4EFC-859B-25257FDFB45C}"/>
              </a:ext>
            </a:extLst>
          </p:cNvPr>
          <p:cNvSpPr/>
          <p:nvPr/>
        </p:nvSpPr>
        <p:spPr>
          <a:xfrm>
            <a:off x="0" y="1351508"/>
            <a:ext cx="12268940" cy="4893647"/>
          </a:xfrm>
          <a:prstGeom prst="rect">
            <a:avLst/>
          </a:prstGeom>
        </p:spPr>
        <p:txBody>
          <a:bodyPr wrap="square">
            <a:spAutoFit/>
          </a:bodyPr>
          <a:lstStyle/>
          <a:p>
            <a:pPr marL="285750" indent="-285750">
              <a:buFont typeface="Arial" panose="020B0604020202020204" pitchFamily="34" charset="0"/>
              <a:buChar char="•"/>
            </a:pPr>
            <a:r>
              <a:rPr lang="en-IN" sz="2400" dirty="0"/>
              <a:t>The accuracy of a feature-based approach was reported by extracting several types of features at all frames of our videos, discretize them using k-means vector quantization and accumulate words into histograms with spatial pyramid encoding and soft quantization. </a:t>
            </a:r>
          </a:p>
          <a:p>
            <a:endParaRPr lang="en-IN" sz="2400" dirty="0"/>
          </a:p>
          <a:p>
            <a:pPr marL="285750" indent="-285750">
              <a:buFont typeface="Arial" panose="020B0604020202020204" pitchFamily="34" charset="0"/>
              <a:buChar char="•"/>
            </a:pPr>
            <a:r>
              <a:rPr lang="en-IN" sz="2400" dirty="0"/>
              <a:t> Every histogram is normalized to sum to 1 and all histograms are concatenated into a 25,000 dimensional video-level feature vector.</a:t>
            </a:r>
          </a:p>
          <a:p>
            <a:endParaRPr lang="en-IN" sz="2400" dirty="0"/>
          </a:p>
          <a:p>
            <a:pPr marL="285750" indent="-285750">
              <a:buFont typeface="Arial" panose="020B0604020202020204" pitchFamily="34" charset="0"/>
              <a:buChar char="•"/>
            </a:pPr>
            <a:r>
              <a:rPr lang="en-IN" sz="2400" dirty="0"/>
              <a:t> As a classiﬁer we use a multilayer neural network with Rectiﬁed Linear Units followed by a </a:t>
            </a:r>
            <a:r>
              <a:rPr lang="en-IN" sz="2400" dirty="0" err="1"/>
              <a:t>Softmax</a:t>
            </a:r>
            <a:r>
              <a:rPr lang="en-IN" sz="2400" dirty="0"/>
              <a:t> classiﬁer.</a:t>
            </a:r>
          </a:p>
          <a:p>
            <a:pPr marL="285750" indent="-285750">
              <a:buFont typeface="Arial" panose="020B0604020202020204" pitchFamily="34" charset="0"/>
              <a:buChar char="•"/>
            </a:pPr>
            <a:endParaRPr lang="en-IN" sz="2400" dirty="0"/>
          </a:p>
          <a:p>
            <a:pPr marL="285750" indent="-285750">
              <a:buFont typeface="Arial" panose="020B0604020202020204" pitchFamily="34" charset="0"/>
              <a:buChar char="•"/>
            </a:pPr>
            <a:r>
              <a:rPr lang="en-IN" sz="2400" dirty="0"/>
              <a:t> We found that a multilayer network performs consistently and signiﬁcantly better than linear models on separate validation experiments.</a:t>
            </a:r>
          </a:p>
        </p:txBody>
      </p:sp>
    </p:spTree>
    <p:extLst>
      <p:ext uri="{BB962C8B-B14F-4D97-AF65-F5344CB8AC3E}">
        <p14:creationId xmlns:p14="http://schemas.microsoft.com/office/powerpoint/2010/main" val="421222670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3F0AE03-9EED-4E30-AFA3-085B3D39F6A0}"/>
              </a:ext>
            </a:extLst>
          </p:cNvPr>
          <p:cNvSpPr/>
          <p:nvPr/>
        </p:nvSpPr>
        <p:spPr>
          <a:xfrm>
            <a:off x="0" y="1144118"/>
            <a:ext cx="12268940" cy="3046988"/>
          </a:xfrm>
          <a:prstGeom prst="rect">
            <a:avLst/>
          </a:prstGeom>
        </p:spPr>
        <p:txBody>
          <a:bodyPr wrap="square">
            <a:spAutoFit/>
          </a:bodyPr>
          <a:lstStyle/>
          <a:p>
            <a:endParaRPr lang="en-IN" sz="2400" dirty="0"/>
          </a:p>
          <a:p>
            <a:pPr marL="285750" indent="-285750">
              <a:buFont typeface="Arial" panose="020B0604020202020204" pitchFamily="34" charset="0"/>
              <a:buChar char="•"/>
            </a:pPr>
            <a:r>
              <a:rPr lang="en-IN" sz="2400" dirty="0"/>
              <a:t>Extensive cross validations were performed across many of the network’s hyperparameters by training multiple models and choosing the one with best performance on a validation set.</a:t>
            </a:r>
          </a:p>
          <a:p>
            <a:pPr marL="285750" indent="-285750">
              <a:buFont typeface="Arial" panose="020B0604020202020204" pitchFamily="34" charset="0"/>
              <a:buChar char="•"/>
            </a:pPr>
            <a:endParaRPr lang="en-IN" sz="2400" dirty="0"/>
          </a:p>
          <a:p>
            <a:pPr marL="285750" indent="-285750">
              <a:buFont typeface="Arial" panose="020B0604020202020204" pitchFamily="34" charset="0"/>
              <a:buChar char="•"/>
            </a:pPr>
            <a:r>
              <a:rPr lang="en-IN" sz="2400" dirty="0"/>
              <a:t>The tuned hyper parameters include the learning rate, weight decay, the number of hidden layers (between 1-2), dropout probabilities and number of nodes in all layers.</a:t>
            </a:r>
          </a:p>
        </p:txBody>
      </p:sp>
      <p:sp>
        <p:nvSpPr>
          <p:cNvPr id="5" name="Title 1">
            <a:extLst>
              <a:ext uri="{FF2B5EF4-FFF2-40B4-BE49-F238E27FC236}">
                <a16:creationId xmlns:a16="http://schemas.microsoft.com/office/drawing/2014/main" id="{BDCC2D17-4AC0-4103-82EA-14C3B419758D}"/>
              </a:ext>
            </a:extLst>
          </p:cNvPr>
          <p:cNvSpPr>
            <a:spLocks noGrp="1"/>
          </p:cNvSpPr>
          <p:nvPr>
            <p:ph type="title"/>
          </p:nvPr>
        </p:nvSpPr>
        <p:spPr>
          <a:xfrm>
            <a:off x="231332" y="66219"/>
            <a:ext cx="9404723" cy="1400530"/>
          </a:xfrm>
        </p:spPr>
        <p:txBody>
          <a:bodyPr/>
          <a:lstStyle/>
          <a:p>
            <a:r>
              <a:rPr lang="en-IN" b="1" dirty="0"/>
              <a:t>Feature Histogram Baselines</a:t>
            </a:r>
          </a:p>
        </p:txBody>
      </p:sp>
    </p:spTree>
    <p:extLst>
      <p:ext uri="{BB962C8B-B14F-4D97-AF65-F5344CB8AC3E}">
        <p14:creationId xmlns:p14="http://schemas.microsoft.com/office/powerpoint/2010/main" val="220740104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34AF63-BFAA-4F08-986C-D921D7DCF891}"/>
              </a:ext>
            </a:extLst>
          </p:cNvPr>
          <p:cNvSpPr txBox="1">
            <a:spLocks/>
          </p:cNvSpPr>
          <p:nvPr/>
        </p:nvSpPr>
        <p:spPr>
          <a:xfrm>
            <a:off x="231332" y="66219"/>
            <a:ext cx="9404723" cy="1400530"/>
          </a:xfrm>
          <a:prstGeom prst="rect">
            <a:avLst/>
          </a:prstGeom>
        </p:spPr>
        <p:txBody>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b="1" dirty="0"/>
              <a:t>Quantitative Analysis</a:t>
            </a:r>
          </a:p>
        </p:txBody>
      </p:sp>
      <p:pic>
        <p:nvPicPr>
          <p:cNvPr id="3" name="Picture 2">
            <a:extLst>
              <a:ext uri="{FF2B5EF4-FFF2-40B4-BE49-F238E27FC236}">
                <a16:creationId xmlns:a16="http://schemas.microsoft.com/office/drawing/2014/main" id="{05B8AC87-A6A9-4911-B039-4C2024B34B39}"/>
              </a:ext>
            </a:extLst>
          </p:cNvPr>
          <p:cNvPicPr>
            <a:picLocks noChangeAspect="1"/>
          </p:cNvPicPr>
          <p:nvPr/>
        </p:nvPicPr>
        <p:blipFill rotWithShape="1">
          <a:blip r:embed="rId2"/>
          <a:srcRect l="3866" t="20069" r="11547" b="6392"/>
          <a:stretch/>
        </p:blipFill>
        <p:spPr>
          <a:xfrm>
            <a:off x="103696" y="1168924"/>
            <a:ext cx="11856971" cy="4345756"/>
          </a:xfrm>
          <a:prstGeom prst="rect">
            <a:avLst/>
          </a:prstGeom>
        </p:spPr>
      </p:pic>
      <p:sp>
        <p:nvSpPr>
          <p:cNvPr id="4" name="Rectangle 3">
            <a:extLst>
              <a:ext uri="{FF2B5EF4-FFF2-40B4-BE49-F238E27FC236}">
                <a16:creationId xmlns:a16="http://schemas.microsoft.com/office/drawing/2014/main" id="{0552B40D-EE36-46EC-81F5-F3FD9F27AD7F}"/>
              </a:ext>
            </a:extLst>
          </p:cNvPr>
          <p:cNvSpPr/>
          <p:nvPr/>
        </p:nvSpPr>
        <p:spPr>
          <a:xfrm>
            <a:off x="103696" y="5514654"/>
            <a:ext cx="12019174" cy="1200329"/>
          </a:xfrm>
          <a:prstGeom prst="rect">
            <a:avLst/>
          </a:prstGeom>
        </p:spPr>
        <p:txBody>
          <a:bodyPr wrap="square">
            <a:spAutoFit/>
          </a:bodyPr>
          <a:lstStyle/>
          <a:p>
            <a:r>
              <a:rPr lang="en-IN" dirty="0"/>
              <a:t>Predictions on Sports-1M test data. </a:t>
            </a:r>
          </a:p>
          <a:p>
            <a:r>
              <a:rPr lang="en-IN" dirty="0"/>
              <a:t>Blue (first row) indicates ground truth label.</a:t>
            </a:r>
          </a:p>
          <a:p>
            <a:r>
              <a:rPr lang="en-IN" dirty="0"/>
              <a:t>The bars below show model predictions sorted in decreasing confidence. </a:t>
            </a:r>
          </a:p>
          <a:p>
            <a:r>
              <a:rPr lang="en-IN" dirty="0"/>
              <a:t>Green and red distinguish correct and incorrect predictions, respectively</a:t>
            </a:r>
          </a:p>
        </p:txBody>
      </p:sp>
    </p:spTree>
    <p:extLst>
      <p:ext uri="{BB962C8B-B14F-4D97-AF65-F5344CB8AC3E}">
        <p14:creationId xmlns:p14="http://schemas.microsoft.com/office/powerpoint/2010/main" val="417917488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34AF63-BFAA-4F08-986C-D921D7DCF891}"/>
              </a:ext>
            </a:extLst>
          </p:cNvPr>
          <p:cNvSpPr txBox="1">
            <a:spLocks/>
          </p:cNvSpPr>
          <p:nvPr/>
        </p:nvSpPr>
        <p:spPr>
          <a:xfrm>
            <a:off x="231332" y="66219"/>
            <a:ext cx="9404723" cy="1400530"/>
          </a:xfrm>
          <a:prstGeom prst="rect">
            <a:avLst/>
          </a:prstGeom>
        </p:spPr>
        <p:txBody>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b="1" dirty="0"/>
              <a:t>Quantitative Analysis</a:t>
            </a:r>
          </a:p>
        </p:txBody>
      </p:sp>
      <p:pic>
        <p:nvPicPr>
          <p:cNvPr id="5" name="Picture 4">
            <a:extLst>
              <a:ext uri="{FF2B5EF4-FFF2-40B4-BE49-F238E27FC236}">
                <a16:creationId xmlns:a16="http://schemas.microsoft.com/office/drawing/2014/main" id="{571FDB7E-035B-4175-8EF3-68EE90C06B18}"/>
              </a:ext>
            </a:extLst>
          </p:cNvPr>
          <p:cNvPicPr>
            <a:picLocks noChangeAspect="1"/>
          </p:cNvPicPr>
          <p:nvPr/>
        </p:nvPicPr>
        <p:blipFill rotWithShape="1">
          <a:blip r:embed="rId2"/>
          <a:srcRect l="3866" t="12921" r="11419" b="37457"/>
          <a:stretch/>
        </p:blipFill>
        <p:spPr>
          <a:xfrm>
            <a:off x="669303" y="1348033"/>
            <a:ext cx="10328465" cy="4694548"/>
          </a:xfrm>
          <a:prstGeom prst="rect">
            <a:avLst/>
          </a:prstGeom>
        </p:spPr>
      </p:pic>
    </p:spTree>
    <p:extLst>
      <p:ext uri="{BB962C8B-B14F-4D97-AF65-F5344CB8AC3E}">
        <p14:creationId xmlns:p14="http://schemas.microsoft.com/office/powerpoint/2010/main" val="9315342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24E444-3C1B-4762-A29B-3BCBF7713B5F}"/>
              </a:ext>
            </a:extLst>
          </p:cNvPr>
          <p:cNvSpPr>
            <a:spLocks noGrp="1"/>
          </p:cNvSpPr>
          <p:nvPr>
            <p:ph type="title"/>
          </p:nvPr>
        </p:nvSpPr>
        <p:spPr>
          <a:xfrm>
            <a:off x="31072" y="70979"/>
            <a:ext cx="12129856" cy="1400530"/>
          </a:xfrm>
        </p:spPr>
        <p:txBody>
          <a:bodyPr/>
          <a:lstStyle/>
          <a:p>
            <a:r>
              <a:rPr lang="en-IN" b="1" dirty="0"/>
              <a:t>Introduction of CNN </a:t>
            </a:r>
            <a:br>
              <a:rPr lang="en-IN" dirty="0"/>
            </a:br>
            <a:br>
              <a:rPr lang="en-IN" sz="2400" dirty="0"/>
            </a:br>
            <a:endParaRPr lang="en-IN" sz="2400" dirty="0">
              <a:solidFill>
                <a:schemeClr val="tx1"/>
              </a:solidFill>
            </a:endParaRPr>
          </a:p>
        </p:txBody>
      </p:sp>
      <p:sp>
        <p:nvSpPr>
          <p:cNvPr id="5" name="Rectangle 4">
            <a:extLst>
              <a:ext uri="{FF2B5EF4-FFF2-40B4-BE49-F238E27FC236}">
                <a16:creationId xmlns:a16="http://schemas.microsoft.com/office/drawing/2014/main" id="{019E1528-7151-4A90-A6B7-062C7B87038E}"/>
              </a:ext>
            </a:extLst>
          </p:cNvPr>
          <p:cNvSpPr/>
          <p:nvPr/>
        </p:nvSpPr>
        <p:spPr>
          <a:xfrm>
            <a:off x="31072" y="1471509"/>
            <a:ext cx="12129856" cy="5078313"/>
          </a:xfrm>
          <a:prstGeom prst="rect">
            <a:avLst/>
          </a:prstGeom>
          <a:noFill/>
        </p:spPr>
        <p:txBody>
          <a:bodyPr wrap="square" lIns="91440" tIns="45720" rIns="91440" bIns="45720">
            <a:spAutoFit/>
          </a:bodyPr>
          <a:lstStyle/>
          <a:p>
            <a:pPr marL="342900" indent="-342900">
              <a:buFont typeface="Arial" panose="020B0604020202020204" pitchFamily="34" charset="0"/>
              <a:buChar char="•"/>
            </a:pPr>
            <a:r>
              <a:rPr lang="en-IN" sz="2000" dirty="0"/>
              <a:t> </a:t>
            </a:r>
            <a:r>
              <a:rPr lang="en-IN" dirty="0"/>
              <a:t>Artificial Neural Networks are used in various classification task like image, audio, words. Different types of Neural Networks are used for different purposes.</a:t>
            </a:r>
          </a:p>
          <a:p>
            <a:endParaRPr lang="en-IN" dirty="0"/>
          </a:p>
          <a:p>
            <a:endParaRPr lang="en-IN" dirty="0"/>
          </a:p>
          <a:p>
            <a:pPr marL="342900" indent="-342900">
              <a:buFont typeface="Arial" panose="020B0604020202020204" pitchFamily="34" charset="0"/>
              <a:buChar char="•"/>
            </a:pPr>
            <a:r>
              <a:rPr lang="en-IN" sz="2000" dirty="0"/>
              <a:t>A convolutional neural network (CNN) is a type of artificial neural network used in image recognition and processing that is specifically designed to process pixel data.</a:t>
            </a:r>
          </a:p>
          <a:p>
            <a:endParaRPr lang="en-IN" sz="2000" dirty="0"/>
          </a:p>
          <a:p>
            <a:endParaRPr lang="en-IN" sz="2000" dirty="0"/>
          </a:p>
          <a:p>
            <a:pPr marL="342900" indent="-342900">
              <a:buFont typeface="Arial" panose="020B0604020202020204" pitchFamily="34" charset="0"/>
              <a:buChar char="•"/>
            </a:pPr>
            <a:r>
              <a:rPr lang="en-IN" sz="2000" dirty="0">
                <a:ln w="0"/>
                <a:effectLst>
                  <a:outerShdw blurRad="38100" dist="19050" dir="2700000" algn="tl" rotWithShape="0">
                    <a:schemeClr val="dk1">
                      <a:alpha val="40000"/>
                    </a:schemeClr>
                  </a:outerShdw>
                </a:effectLst>
              </a:rPr>
              <a:t>Convolutional Neural Networks (CNNs) have been established as a powerful class of models for image recognition problems.</a:t>
            </a:r>
          </a:p>
          <a:p>
            <a:endParaRPr lang="en-IN" sz="2000" dirty="0">
              <a:ln w="0"/>
              <a:effectLst>
                <a:outerShdw blurRad="38100" dist="19050" dir="2700000" algn="tl" rotWithShape="0">
                  <a:schemeClr val="dk1">
                    <a:alpha val="40000"/>
                  </a:schemeClr>
                </a:outerShdw>
              </a:effectLst>
            </a:endParaRPr>
          </a:p>
          <a:p>
            <a:endParaRPr lang="en-IN" sz="2000" dirty="0">
              <a:ln w="0"/>
              <a:effectLst>
                <a:outerShdw blurRad="38100" dist="19050" dir="2700000" algn="tl" rotWithShape="0">
                  <a:schemeClr val="dk1">
                    <a:alpha val="40000"/>
                  </a:schemeClr>
                </a:outerShdw>
              </a:effectLst>
            </a:endParaRPr>
          </a:p>
          <a:p>
            <a:pPr marL="342900" indent="-342900">
              <a:buFont typeface="Arial" panose="020B0604020202020204" pitchFamily="34" charset="0"/>
              <a:buChar char="•"/>
            </a:pPr>
            <a:r>
              <a:rPr lang="en-IN" dirty="0"/>
              <a:t>A CNN uses a system much like a multilayer perceptron that has been designed for reduced processing requirements. The layers of a CNN consist of an input layer, an output layer and a hidden layer that includes multiple convolutional layers, pooling layers, fully connected layers and normalization layers. The removal of limitations and increase in efficiency for image processing results in a system that is far more effective, simpler to trains limited for image processing and natural language processing.     </a:t>
            </a:r>
            <a:endParaRPr lang="en-US" sz="20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9709752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ED3AAE8-CF56-48EC-A075-58B6E5407380}"/>
              </a:ext>
            </a:extLst>
          </p:cNvPr>
          <p:cNvSpPr>
            <a:spLocks noGrp="1"/>
          </p:cNvSpPr>
          <p:nvPr>
            <p:ph type="title"/>
          </p:nvPr>
        </p:nvSpPr>
        <p:spPr>
          <a:xfrm>
            <a:off x="231332" y="66219"/>
            <a:ext cx="9404723" cy="1400530"/>
          </a:xfrm>
        </p:spPr>
        <p:txBody>
          <a:bodyPr/>
          <a:lstStyle/>
          <a:p>
            <a:r>
              <a:rPr lang="en-IN" b="1" dirty="0"/>
              <a:t>Quantitative Analysis</a:t>
            </a:r>
          </a:p>
        </p:txBody>
      </p:sp>
      <p:sp>
        <p:nvSpPr>
          <p:cNvPr id="5" name="Rectangle 4">
            <a:extLst>
              <a:ext uri="{FF2B5EF4-FFF2-40B4-BE49-F238E27FC236}">
                <a16:creationId xmlns:a16="http://schemas.microsoft.com/office/drawing/2014/main" id="{A1C89028-35DA-409E-82DD-DEFAE3EDDB5C}"/>
              </a:ext>
            </a:extLst>
          </p:cNvPr>
          <p:cNvSpPr/>
          <p:nvPr/>
        </p:nvSpPr>
        <p:spPr>
          <a:xfrm>
            <a:off x="0" y="1228960"/>
            <a:ext cx="12268940" cy="4524315"/>
          </a:xfrm>
          <a:prstGeom prst="rect">
            <a:avLst/>
          </a:prstGeom>
        </p:spPr>
        <p:txBody>
          <a:bodyPr wrap="square">
            <a:spAutoFit/>
          </a:bodyPr>
          <a:lstStyle/>
          <a:p>
            <a:pPr marL="342900" indent="-342900">
              <a:buFont typeface="Arial" panose="020B0604020202020204" pitchFamily="34" charset="0"/>
              <a:buChar char="•"/>
            </a:pPr>
            <a:r>
              <a:rPr lang="en-IN" sz="2400" dirty="0"/>
              <a:t>As can be seen from the table, networks consistently and significantly outperform the feature-based baseline.</a:t>
            </a:r>
          </a:p>
          <a:p>
            <a:endParaRPr lang="en-IN" sz="2400" dirty="0"/>
          </a:p>
          <a:p>
            <a:pPr marL="342900" indent="-342900">
              <a:buFont typeface="Arial" panose="020B0604020202020204" pitchFamily="34" charset="0"/>
              <a:buChar char="•"/>
            </a:pPr>
            <a:r>
              <a:rPr lang="en-IN" sz="2400" dirty="0"/>
              <a:t> It emphasize that the feature-based approach computes visual words densely over the duration of the video and produces predictions based on the entire video-level feature vector, while our networks only see 20 randomly sampled clips individually. </a:t>
            </a:r>
          </a:p>
          <a:p>
            <a:endParaRPr lang="en-IN" sz="2400" dirty="0"/>
          </a:p>
          <a:p>
            <a:pPr marL="342900" indent="-342900">
              <a:buFont typeface="Arial" panose="020B0604020202020204" pitchFamily="34" charset="0"/>
              <a:buChar char="•"/>
            </a:pPr>
            <a:r>
              <a:rPr lang="en-IN" sz="2400" dirty="0"/>
              <a:t>Moreover, networks seem to learn well despite signiﬁcant label noise: the training videos are subject to incorrect annotations and even the correctly </a:t>
            </a:r>
            <a:r>
              <a:rPr lang="en-IN" sz="2400" dirty="0" err="1"/>
              <a:t>labeled</a:t>
            </a:r>
            <a:r>
              <a:rPr lang="en-IN" sz="2400" dirty="0"/>
              <a:t> videos often contain a large amount of </a:t>
            </a:r>
            <a:r>
              <a:rPr lang="en-IN" sz="2400" dirty="0" err="1"/>
              <a:t>artifacts</a:t>
            </a:r>
            <a:r>
              <a:rPr lang="en-IN" sz="2400" dirty="0"/>
              <a:t> such as text, effects, cuts, and logos, none of which we attempted to ﬁlter out explicitly. </a:t>
            </a:r>
          </a:p>
        </p:txBody>
      </p:sp>
    </p:spTree>
    <p:extLst>
      <p:ext uri="{BB962C8B-B14F-4D97-AF65-F5344CB8AC3E}">
        <p14:creationId xmlns:p14="http://schemas.microsoft.com/office/powerpoint/2010/main" val="46545087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5EB78C2-3641-4B34-B257-025C9396F587}"/>
              </a:ext>
            </a:extLst>
          </p:cNvPr>
          <p:cNvSpPr/>
          <p:nvPr/>
        </p:nvSpPr>
        <p:spPr>
          <a:xfrm>
            <a:off x="75414" y="1523309"/>
            <a:ext cx="12192000" cy="4524315"/>
          </a:xfrm>
          <a:prstGeom prst="rect">
            <a:avLst/>
          </a:prstGeom>
        </p:spPr>
        <p:txBody>
          <a:bodyPr wrap="square">
            <a:spAutoFit/>
          </a:bodyPr>
          <a:lstStyle/>
          <a:p>
            <a:pPr marL="342900" indent="-342900">
              <a:buFont typeface="Arial" panose="020B0604020202020204" pitchFamily="34" charset="0"/>
              <a:buChar char="•"/>
            </a:pPr>
            <a:r>
              <a:rPr lang="en-IN" sz="2400" dirty="0"/>
              <a:t>Compared to the wide gap relative to the feature-based baseline, the variation among different CNN architectures turns out to be surprisingly insigniﬁcant. </a:t>
            </a:r>
          </a:p>
          <a:p>
            <a:endParaRPr lang="en-IN" sz="2400" dirty="0"/>
          </a:p>
          <a:p>
            <a:pPr marL="342900" indent="-342900">
              <a:buFont typeface="Arial" panose="020B0604020202020204" pitchFamily="34" charset="0"/>
              <a:buChar char="•"/>
            </a:pPr>
            <a:r>
              <a:rPr lang="en-IN" sz="2400" dirty="0"/>
              <a:t>Notably, the single-frame model already displays strong performance. Furthermore, it was observed that the foveated architectures are between 2-4 × faster in practice due to reduced input dimensionality.</a:t>
            </a:r>
          </a:p>
          <a:p>
            <a:endParaRPr lang="en-IN" sz="2400" dirty="0"/>
          </a:p>
          <a:p>
            <a:pPr marL="342900" indent="-342900">
              <a:buFont typeface="Arial" panose="020B0604020202020204" pitchFamily="34" charset="0"/>
              <a:buChar char="•"/>
            </a:pPr>
            <a:r>
              <a:rPr lang="en-IN" sz="2400" dirty="0"/>
              <a:t> The precise speedups are in part a function of the details of model partitioning and our implementation ,but in our experiments we observe a speedup during training of 6 to21clipspersecond(3.5x)for the single-frame model and 5 to 10 clips per second (2x) for the Slow Fusion model. </a:t>
            </a:r>
          </a:p>
        </p:txBody>
      </p:sp>
      <p:sp>
        <p:nvSpPr>
          <p:cNvPr id="3" name="Title 1">
            <a:extLst>
              <a:ext uri="{FF2B5EF4-FFF2-40B4-BE49-F238E27FC236}">
                <a16:creationId xmlns:a16="http://schemas.microsoft.com/office/drawing/2014/main" id="{A5BE7E2E-1B93-477B-A8E6-577D16921378}"/>
              </a:ext>
            </a:extLst>
          </p:cNvPr>
          <p:cNvSpPr txBox="1">
            <a:spLocks/>
          </p:cNvSpPr>
          <p:nvPr/>
        </p:nvSpPr>
        <p:spPr>
          <a:xfrm>
            <a:off x="174771" y="122779"/>
            <a:ext cx="9404723" cy="1400530"/>
          </a:xfrm>
          <a:prstGeom prst="rect">
            <a:avLst/>
          </a:prstGeom>
        </p:spPr>
        <p:txBody>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b="1" dirty="0"/>
              <a:t>Quantitative Analysis</a:t>
            </a:r>
          </a:p>
        </p:txBody>
      </p:sp>
    </p:spTree>
    <p:extLst>
      <p:ext uri="{BB962C8B-B14F-4D97-AF65-F5344CB8AC3E}">
        <p14:creationId xmlns:p14="http://schemas.microsoft.com/office/powerpoint/2010/main" val="79737328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E12C67-09D6-469B-8ED8-0D547835D821}"/>
              </a:ext>
            </a:extLst>
          </p:cNvPr>
          <p:cNvSpPr txBox="1">
            <a:spLocks/>
          </p:cNvSpPr>
          <p:nvPr/>
        </p:nvSpPr>
        <p:spPr>
          <a:xfrm>
            <a:off x="174771" y="122779"/>
            <a:ext cx="9404723" cy="1400530"/>
          </a:xfrm>
          <a:prstGeom prst="rect">
            <a:avLst/>
          </a:prstGeom>
        </p:spPr>
        <p:txBody>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b="1" dirty="0"/>
              <a:t>Contribution of Motions</a:t>
            </a:r>
          </a:p>
        </p:txBody>
      </p:sp>
      <p:pic>
        <p:nvPicPr>
          <p:cNvPr id="3" name="Picture 2">
            <a:extLst>
              <a:ext uri="{FF2B5EF4-FFF2-40B4-BE49-F238E27FC236}">
                <a16:creationId xmlns:a16="http://schemas.microsoft.com/office/drawing/2014/main" id="{AB4E17E4-D758-40F6-90D2-85F39E325144}"/>
              </a:ext>
            </a:extLst>
          </p:cNvPr>
          <p:cNvPicPr>
            <a:picLocks noChangeAspect="1"/>
          </p:cNvPicPr>
          <p:nvPr/>
        </p:nvPicPr>
        <p:blipFill rotWithShape="1">
          <a:blip r:embed="rId2"/>
          <a:srcRect t="26117" r="6655" b="50000"/>
          <a:stretch/>
        </p:blipFill>
        <p:spPr>
          <a:xfrm>
            <a:off x="219360" y="1000371"/>
            <a:ext cx="11642103" cy="2181425"/>
          </a:xfrm>
          <a:prstGeom prst="rect">
            <a:avLst/>
          </a:prstGeom>
        </p:spPr>
      </p:pic>
      <p:sp>
        <p:nvSpPr>
          <p:cNvPr id="4" name="Rectangle 3">
            <a:extLst>
              <a:ext uri="{FF2B5EF4-FFF2-40B4-BE49-F238E27FC236}">
                <a16:creationId xmlns:a16="http://schemas.microsoft.com/office/drawing/2014/main" id="{937AE7FE-64F9-46B4-92E9-04A383CF2C99}"/>
              </a:ext>
            </a:extLst>
          </p:cNvPr>
          <p:cNvSpPr/>
          <p:nvPr/>
        </p:nvSpPr>
        <p:spPr>
          <a:xfrm>
            <a:off x="130180" y="3304094"/>
            <a:ext cx="11731283" cy="923330"/>
          </a:xfrm>
          <a:prstGeom prst="rect">
            <a:avLst/>
          </a:prstGeom>
        </p:spPr>
        <p:txBody>
          <a:bodyPr wrap="square">
            <a:spAutoFit/>
          </a:bodyPr>
          <a:lstStyle/>
          <a:p>
            <a:r>
              <a:rPr lang="en-IN" dirty="0"/>
              <a:t>Examples that illustrate qualitative differences between single-frame network and Slow Fusion (motion-aware) network in the same </a:t>
            </a:r>
            <a:r>
              <a:rPr lang="en-IN" dirty="0" err="1"/>
              <a:t>color</a:t>
            </a:r>
            <a:r>
              <a:rPr lang="en-IN" dirty="0"/>
              <a:t> scheme as in above figure. A few classes are easier to disambiguate with motion information (left three).</a:t>
            </a:r>
          </a:p>
        </p:txBody>
      </p:sp>
      <p:pic>
        <p:nvPicPr>
          <p:cNvPr id="5" name="Picture 4">
            <a:extLst>
              <a:ext uri="{FF2B5EF4-FFF2-40B4-BE49-F238E27FC236}">
                <a16:creationId xmlns:a16="http://schemas.microsoft.com/office/drawing/2014/main" id="{D82A9901-B888-424D-8E8F-9F67D9667E0F}"/>
              </a:ext>
            </a:extLst>
          </p:cNvPr>
          <p:cNvPicPr>
            <a:picLocks noChangeAspect="1"/>
          </p:cNvPicPr>
          <p:nvPr/>
        </p:nvPicPr>
        <p:blipFill rotWithShape="1">
          <a:blip r:embed="rId3"/>
          <a:srcRect l="47010" t="40413" r="10696" b="7765"/>
          <a:stretch/>
        </p:blipFill>
        <p:spPr>
          <a:xfrm>
            <a:off x="2366128" y="4227424"/>
            <a:ext cx="6711884" cy="2630576"/>
          </a:xfrm>
          <a:prstGeom prst="rect">
            <a:avLst/>
          </a:prstGeom>
        </p:spPr>
      </p:pic>
    </p:spTree>
    <p:extLst>
      <p:ext uri="{BB962C8B-B14F-4D97-AF65-F5344CB8AC3E}">
        <p14:creationId xmlns:p14="http://schemas.microsoft.com/office/powerpoint/2010/main" val="176680763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246509-5845-41F1-B5F3-A4AA83203B3B}"/>
              </a:ext>
            </a:extLst>
          </p:cNvPr>
          <p:cNvSpPr txBox="1">
            <a:spLocks/>
          </p:cNvSpPr>
          <p:nvPr/>
        </p:nvSpPr>
        <p:spPr>
          <a:xfrm>
            <a:off x="174771" y="122779"/>
            <a:ext cx="9404723" cy="1400530"/>
          </a:xfrm>
          <a:prstGeom prst="rect">
            <a:avLst/>
          </a:prstGeom>
        </p:spPr>
        <p:txBody>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b="1" dirty="0"/>
              <a:t>Contribution of Motions</a:t>
            </a:r>
          </a:p>
        </p:txBody>
      </p:sp>
      <p:sp>
        <p:nvSpPr>
          <p:cNvPr id="3" name="Rectangle 2">
            <a:extLst>
              <a:ext uri="{FF2B5EF4-FFF2-40B4-BE49-F238E27FC236}">
                <a16:creationId xmlns:a16="http://schemas.microsoft.com/office/drawing/2014/main" id="{ED7F6079-7E43-4DC4-A3EC-9231A9DC185E}"/>
              </a:ext>
            </a:extLst>
          </p:cNvPr>
          <p:cNvSpPr/>
          <p:nvPr/>
        </p:nvSpPr>
        <p:spPr>
          <a:xfrm>
            <a:off x="-1" y="1335806"/>
            <a:ext cx="12017229" cy="4524315"/>
          </a:xfrm>
          <a:prstGeom prst="rect">
            <a:avLst/>
          </a:prstGeom>
        </p:spPr>
        <p:txBody>
          <a:bodyPr wrap="square">
            <a:spAutoFit/>
          </a:bodyPr>
          <a:lstStyle/>
          <a:p>
            <a:pPr marL="285750" indent="-285750">
              <a:buFont typeface="Arial" panose="020B0604020202020204" pitchFamily="34" charset="0"/>
              <a:buChar char="•"/>
            </a:pPr>
            <a:r>
              <a:rPr lang="en-IN" sz="2400" dirty="0"/>
              <a:t>Further experiments were conducted to understand the differences between the single frame network and networks that have access to motion information. </a:t>
            </a:r>
          </a:p>
          <a:p>
            <a:endParaRPr lang="en-IN" sz="2400" dirty="0"/>
          </a:p>
          <a:p>
            <a:pPr marL="285750" indent="-285750">
              <a:buFont typeface="Arial" panose="020B0604020202020204" pitchFamily="34" charset="0"/>
              <a:buChar char="•"/>
            </a:pPr>
            <a:r>
              <a:rPr lang="en-IN" sz="2400" dirty="0"/>
              <a:t>We choose the Slow Fusion network as a representative motion-aware network because it performs best. We compute and compare the per-class average precision for all Sports classes and highlight the ones that exhibit largest differences as shown in Table 2. </a:t>
            </a:r>
          </a:p>
          <a:p>
            <a:pPr marL="285750" indent="-285750">
              <a:buFont typeface="Arial" panose="020B0604020202020204" pitchFamily="34" charset="0"/>
              <a:buChar char="•"/>
            </a:pPr>
            <a:endParaRPr lang="en-IN" sz="2400" dirty="0"/>
          </a:p>
          <a:p>
            <a:pPr marL="285750" indent="-285750">
              <a:buFont typeface="Arial" panose="020B0604020202020204" pitchFamily="34" charset="0"/>
              <a:buChar char="•"/>
            </a:pPr>
            <a:r>
              <a:rPr lang="en-IN" sz="2400" dirty="0"/>
              <a:t>Manually inspecting some of the associated clips in the figure, we qualitatively observe that the motion-aware network clearly benefits from motion information in some cases, but these seem to be relatively uncommon. </a:t>
            </a:r>
          </a:p>
        </p:txBody>
      </p:sp>
    </p:spTree>
    <p:extLst>
      <p:ext uri="{BB962C8B-B14F-4D97-AF65-F5344CB8AC3E}">
        <p14:creationId xmlns:p14="http://schemas.microsoft.com/office/powerpoint/2010/main" val="824672030"/>
      </p:ext>
    </p:extLst>
  </p:cSld>
  <p:clrMapOvr>
    <a:overrideClrMapping bg1="dk1" tx1="lt1" bg2="dk2" tx2="lt2" accent1="accent1" accent2="accent2" accent3="accent3" accent4="accent4" accent5="accent5" accent6="accent6" hlink="hlink" folHlink="folHlink"/>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AC66A-025E-422A-A1C3-A20913BC209A}"/>
              </a:ext>
            </a:extLst>
          </p:cNvPr>
          <p:cNvSpPr txBox="1">
            <a:spLocks/>
          </p:cNvSpPr>
          <p:nvPr/>
        </p:nvSpPr>
        <p:spPr>
          <a:xfrm>
            <a:off x="174771" y="122779"/>
            <a:ext cx="9404723" cy="1400530"/>
          </a:xfrm>
          <a:prstGeom prst="rect">
            <a:avLst/>
          </a:prstGeom>
        </p:spPr>
        <p:txBody>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b="1" dirty="0"/>
              <a:t>Contribution of Motions</a:t>
            </a:r>
          </a:p>
        </p:txBody>
      </p:sp>
      <p:sp>
        <p:nvSpPr>
          <p:cNvPr id="3" name="Rectangle 2">
            <a:extLst>
              <a:ext uri="{FF2B5EF4-FFF2-40B4-BE49-F238E27FC236}">
                <a16:creationId xmlns:a16="http://schemas.microsoft.com/office/drawing/2014/main" id="{37E2D571-DEA9-49FA-9685-DC341D182605}"/>
              </a:ext>
            </a:extLst>
          </p:cNvPr>
          <p:cNvSpPr/>
          <p:nvPr/>
        </p:nvSpPr>
        <p:spPr>
          <a:xfrm>
            <a:off x="94268" y="1279245"/>
            <a:ext cx="11743851" cy="3046988"/>
          </a:xfrm>
          <a:prstGeom prst="rect">
            <a:avLst/>
          </a:prstGeom>
        </p:spPr>
        <p:txBody>
          <a:bodyPr wrap="square">
            <a:spAutoFit/>
          </a:bodyPr>
          <a:lstStyle/>
          <a:p>
            <a:pPr marL="285750" indent="-285750">
              <a:buFont typeface="Arial" panose="020B0604020202020204" pitchFamily="34" charset="0"/>
              <a:buChar char="•"/>
            </a:pPr>
            <a:endParaRPr lang="en-IN" sz="2400" dirty="0"/>
          </a:p>
          <a:p>
            <a:pPr marL="285750" indent="-285750">
              <a:buFont typeface="Arial" panose="020B0604020202020204" pitchFamily="34" charset="0"/>
              <a:buChar char="•"/>
            </a:pPr>
            <a:r>
              <a:rPr lang="en-IN" sz="2400" dirty="0"/>
              <a:t>On the other hand, balancing the improvements from access to motion information, we observe that motion aware networks are more likely to underperform when there is camera motion present. </a:t>
            </a:r>
          </a:p>
          <a:p>
            <a:pPr marL="285750" indent="-285750">
              <a:buFont typeface="Arial" panose="020B0604020202020204" pitchFamily="34" charset="0"/>
              <a:buChar char="•"/>
            </a:pPr>
            <a:endParaRPr lang="en-IN" sz="2400" dirty="0"/>
          </a:p>
          <a:p>
            <a:endParaRPr lang="en-IN" sz="2400" dirty="0"/>
          </a:p>
          <a:p>
            <a:pPr marL="285750" indent="-285750">
              <a:buFont typeface="Arial" panose="020B0604020202020204" pitchFamily="34" charset="0"/>
              <a:buChar char="•"/>
            </a:pPr>
            <a:r>
              <a:rPr lang="en-IN" sz="2400" dirty="0"/>
              <a:t>We hypothesize that the CNNs struggle to learn complete invariance across all possible angles and speeds of camera translation and zoom.</a:t>
            </a:r>
          </a:p>
        </p:txBody>
      </p:sp>
    </p:spTree>
    <p:extLst>
      <p:ext uri="{BB962C8B-B14F-4D97-AF65-F5344CB8AC3E}">
        <p14:creationId xmlns:p14="http://schemas.microsoft.com/office/powerpoint/2010/main" val="119358729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FF8ADE-2779-44D4-9DDB-B71683F3CFD2}"/>
              </a:ext>
            </a:extLst>
          </p:cNvPr>
          <p:cNvSpPr txBox="1">
            <a:spLocks/>
          </p:cNvSpPr>
          <p:nvPr/>
        </p:nvSpPr>
        <p:spPr>
          <a:xfrm>
            <a:off x="231332" y="66219"/>
            <a:ext cx="9404723" cy="1400530"/>
          </a:xfrm>
          <a:prstGeom prst="rect">
            <a:avLst/>
          </a:prstGeom>
        </p:spPr>
        <p:txBody>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b="1" dirty="0"/>
              <a:t>Qualitative</a:t>
            </a:r>
            <a:r>
              <a:rPr lang="en-IN" dirty="0"/>
              <a:t> </a:t>
            </a:r>
            <a:r>
              <a:rPr lang="en-IN" b="1" dirty="0"/>
              <a:t>Analysis</a:t>
            </a:r>
          </a:p>
        </p:txBody>
      </p:sp>
      <p:sp>
        <p:nvSpPr>
          <p:cNvPr id="3" name="Rectangle 2">
            <a:extLst>
              <a:ext uri="{FF2B5EF4-FFF2-40B4-BE49-F238E27FC236}">
                <a16:creationId xmlns:a16="http://schemas.microsoft.com/office/drawing/2014/main" id="{DBF0D81D-B842-4D61-A084-A5EEDE04599E}"/>
              </a:ext>
            </a:extLst>
          </p:cNvPr>
          <p:cNvSpPr/>
          <p:nvPr/>
        </p:nvSpPr>
        <p:spPr>
          <a:xfrm>
            <a:off x="0" y="1085623"/>
            <a:ext cx="12050598" cy="2862322"/>
          </a:xfrm>
          <a:prstGeom prst="rect">
            <a:avLst/>
          </a:prstGeom>
        </p:spPr>
        <p:txBody>
          <a:bodyPr wrap="square">
            <a:spAutoFit/>
          </a:bodyPr>
          <a:lstStyle/>
          <a:p>
            <a:pPr marL="285750" indent="-285750">
              <a:buFont typeface="Arial" panose="020B0604020202020204" pitchFamily="34" charset="0"/>
              <a:buChar char="•"/>
            </a:pPr>
            <a:r>
              <a:rPr lang="en-IN" sz="2000" dirty="0"/>
              <a:t>Our learned features for the first convolutional layer can be inspected on Figure below.</a:t>
            </a:r>
          </a:p>
          <a:p>
            <a:pPr marL="285750" indent="-285750">
              <a:buFont typeface="Arial" panose="020B0604020202020204" pitchFamily="34" charset="0"/>
              <a:buChar char="•"/>
            </a:pPr>
            <a:r>
              <a:rPr lang="en-IN" sz="2000" dirty="0"/>
              <a:t> Interestingly, the context stream learns more </a:t>
            </a:r>
            <a:r>
              <a:rPr lang="en-IN" sz="2000" dirty="0" err="1"/>
              <a:t>color</a:t>
            </a:r>
            <a:r>
              <a:rPr lang="en-IN" sz="2000" dirty="0"/>
              <a:t> features while the high-resolution fovea stream learns high frequency grayscale filters.</a:t>
            </a:r>
          </a:p>
          <a:p>
            <a:pPr marL="285750" indent="-285750">
              <a:buFont typeface="Arial" panose="020B0604020202020204" pitchFamily="34" charset="0"/>
              <a:buChar char="•"/>
            </a:pPr>
            <a:r>
              <a:rPr lang="en-IN" sz="2000" dirty="0"/>
              <a:t> As can be seen on very first figure, networks produced interpretable predictions and generally make reasonable mistakes.</a:t>
            </a:r>
          </a:p>
          <a:p>
            <a:pPr marL="285750" indent="-285750">
              <a:buFont typeface="Arial" panose="020B0604020202020204" pitchFamily="34" charset="0"/>
              <a:buChar char="•"/>
            </a:pPr>
            <a:r>
              <a:rPr lang="en-IN" sz="2000" dirty="0"/>
              <a:t> Further analysis of the confusion matrix reveals that most errors are among the fine-grained classes of our dataset. For example, the top 5 most commonly confused pairs of classes are deer hunting vs. hunting, hiking vs. backpacking, powered paragliding vs. paragliding, sledding vs. toboggan, and </a:t>
            </a:r>
            <a:r>
              <a:rPr lang="en-IN" sz="2000" dirty="0" err="1"/>
              <a:t>bujinkan</a:t>
            </a:r>
            <a:r>
              <a:rPr lang="en-IN" sz="2000" dirty="0"/>
              <a:t> vs. ninjutsu.</a:t>
            </a:r>
          </a:p>
        </p:txBody>
      </p:sp>
      <p:pic>
        <p:nvPicPr>
          <p:cNvPr id="4" name="Picture 3">
            <a:extLst>
              <a:ext uri="{FF2B5EF4-FFF2-40B4-BE49-F238E27FC236}">
                <a16:creationId xmlns:a16="http://schemas.microsoft.com/office/drawing/2014/main" id="{6B3298D2-6896-4172-AB7B-CFF624E6D7D3}"/>
              </a:ext>
            </a:extLst>
          </p:cNvPr>
          <p:cNvPicPr>
            <a:picLocks noChangeAspect="1"/>
          </p:cNvPicPr>
          <p:nvPr/>
        </p:nvPicPr>
        <p:blipFill rotWithShape="1">
          <a:blip r:embed="rId3"/>
          <a:srcRect l="4407" t="18007" r="52371" b="43125"/>
          <a:stretch/>
        </p:blipFill>
        <p:spPr>
          <a:xfrm>
            <a:off x="1527142" y="3947945"/>
            <a:ext cx="5740923" cy="1824432"/>
          </a:xfrm>
          <a:prstGeom prst="rect">
            <a:avLst/>
          </a:prstGeom>
        </p:spPr>
      </p:pic>
      <p:sp>
        <p:nvSpPr>
          <p:cNvPr id="5" name="Rectangle 4">
            <a:extLst>
              <a:ext uri="{FF2B5EF4-FFF2-40B4-BE49-F238E27FC236}">
                <a16:creationId xmlns:a16="http://schemas.microsoft.com/office/drawing/2014/main" id="{F8973EDC-D849-4911-B37A-4D1781F14813}"/>
              </a:ext>
            </a:extLst>
          </p:cNvPr>
          <p:cNvSpPr/>
          <p:nvPr/>
        </p:nvSpPr>
        <p:spPr>
          <a:xfrm>
            <a:off x="0" y="5772377"/>
            <a:ext cx="12192000" cy="923330"/>
          </a:xfrm>
          <a:prstGeom prst="rect">
            <a:avLst/>
          </a:prstGeom>
        </p:spPr>
        <p:txBody>
          <a:bodyPr wrap="square">
            <a:spAutoFit/>
          </a:bodyPr>
          <a:lstStyle/>
          <a:p>
            <a:r>
              <a:rPr lang="en-IN" dirty="0"/>
              <a:t>Filters learned on first layer of a multiresolution network. Left: context stream, Right: fovea stream. Notably, the fovea stream learns grayscale, high-frequency features while the context stream models lower frequencies and </a:t>
            </a:r>
            <a:r>
              <a:rPr lang="en-IN" dirty="0" err="1"/>
              <a:t>colors</a:t>
            </a:r>
            <a:r>
              <a:rPr lang="en-IN" dirty="0"/>
              <a:t>. </a:t>
            </a:r>
          </a:p>
        </p:txBody>
      </p:sp>
    </p:spTree>
    <p:extLst>
      <p:ext uri="{BB962C8B-B14F-4D97-AF65-F5344CB8AC3E}">
        <p14:creationId xmlns:p14="http://schemas.microsoft.com/office/powerpoint/2010/main" val="3532837942"/>
      </p:ext>
    </p:extLst>
  </p:cSld>
  <p:clrMapOvr>
    <a:overrideClrMapping bg1="dk1" tx1="lt1" bg2="dk2" tx2="lt2" accent1="accent1" accent2="accent2" accent3="accent3" accent4="accent4" accent5="accent5" accent6="accent6" hlink="hlink" folHlink="folHlink"/>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1C56F9-40F7-42AD-9DEC-AA8CBE526308}"/>
              </a:ext>
            </a:extLst>
          </p:cNvPr>
          <p:cNvSpPr txBox="1">
            <a:spLocks/>
          </p:cNvSpPr>
          <p:nvPr/>
        </p:nvSpPr>
        <p:spPr>
          <a:xfrm>
            <a:off x="231332" y="66219"/>
            <a:ext cx="9404723" cy="1400530"/>
          </a:xfrm>
          <a:prstGeom prst="rect">
            <a:avLst/>
          </a:prstGeom>
        </p:spPr>
        <p:txBody>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b="1" dirty="0"/>
              <a:t>Result</a:t>
            </a:r>
          </a:p>
        </p:txBody>
      </p:sp>
      <p:pic>
        <p:nvPicPr>
          <p:cNvPr id="3" name="Picture 2">
            <a:extLst>
              <a:ext uri="{FF2B5EF4-FFF2-40B4-BE49-F238E27FC236}">
                <a16:creationId xmlns:a16="http://schemas.microsoft.com/office/drawing/2014/main" id="{28101192-B03F-4B9C-A49F-48EBCC49B295}"/>
              </a:ext>
            </a:extLst>
          </p:cNvPr>
          <p:cNvPicPr>
            <a:picLocks noChangeAspect="1"/>
          </p:cNvPicPr>
          <p:nvPr/>
        </p:nvPicPr>
        <p:blipFill rotWithShape="1">
          <a:blip r:embed="rId2"/>
          <a:srcRect l="23041" t="33814" r="51047" b="46998"/>
          <a:stretch/>
        </p:blipFill>
        <p:spPr>
          <a:xfrm>
            <a:off x="231332" y="1282045"/>
            <a:ext cx="5542960" cy="2771482"/>
          </a:xfrm>
          <a:prstGeom prst="rect">
            <a:avLst/>
          </a:prstGeom>
        </p:spPr>
      </p:pic>
      <p:pic>
        <p:nvPicPr>
          <p:cNvPr id="4" name="Picture 3">
            <a:extLst>
              <a:ext uri="{FF2B5EF4-FFF2-40B4-BE49-F238E27FC236}">
                <a16:creationId xmlns:a16="http://schemas.microsoft.com/office/drawing/2014/main" id="{9BFD7A76-76FE-43B5-9938-3F90D07B3BF7}"/>
              </a:ext>
            </a:extLst>
          </p:cNvPr>
          <p:cNvPicPr>
            <a:picLocks noChangeAspect="1"/>
          </p:cNvPicPr>
          <p:nvPr/>
        </p:nvPicPr>
        <p:blipFill rotWithShape="1">
          <a:blip r:embed="rId2"/>
          <a:srcRect l="48789" t="33540" r="25912" b="47459"/>
          <a:stretch/>
        </p:blipFill>
        <p:spPr>
          <a:xfrm>
            <a:off x="5948313" y="1239624"/>
            <a:ext cx="6012355" cy="2856323"/>
          </a:xfrm>
          <a:prstGeom prst="rect">
            <a:avLst/>
          </a:prstGeom>
        </p:spPr>
      </p:pic>
      <p:sp>
        <p:nvSpPr>
          <p:cNvPr id="5" name="Rectangle 4">
            <a:extLst>
              <a:ext uri="{FF2B5EF4-FFF2-40B4-BE49-F238E27FC236}">
                <a16:creationId xmlns:a16="http://schemas.microsoft.com/office/drawing/2014/main" id="{F06AEF10-F722-464B-BCA5-49B205510D32}"/>
              </a:ext>
            </a:extLst>
          </p:cNvPr>
          <p:cNvSpPr/>
          <p:nvPr/>
        </p:nvSpPr>
        <p:spPr>
          <a:xfrm>
            <a:off x="408495" y="4512783"/>
            <a:ext cx="6096000" cy="646331"/>
          </a:xfrm>
          <a:prstGeom prst="rect">
            <a:avLst/>
          </a:prstGeom>
        </p:spPr>
        <p:txBody>
          <a:bodyPr>
            <a:spAutoFit/>
          </a:bodyPr>
          <a:lstStyle/>
          <a:p>
            <a:r>
              <a:rPr lang="en-IN" dirty="0"/>
              <a:t>Results on UCF-101 for various Transfer Learning approaches using the Slow Fusion network.</a:t>
            </a:r>
          </a:p>
        </p:txBody>
      </p:sp>
      <p:sp>
        <p:nvSpPr>
          <p:cNvPr id="6" name="Rectangle 5">
            <a:extLst>
              <a:ext uri="{FF2B5EF4-FFF2-40B4-BE49-F238E27FC236}">
                <a16:creationId xmlns:a16="http://schemas.microsoft.com/office/drawing/2014/main" id="{44C63F48-7D6C-44AA-92B7-5DD66B53A8C7}"/>
              </a:ext>
            </a:extLst>
          </p:cNvPr>
          <p:cNvSpPr/>
          <p:nvPr/>
        </p:nvSpPr>
        <p:spPr>
          <a:xfrm>
            <a:off x="6096000" y="4235784"/>
            <a:ext cx="6096000" cy="923330"/>
          </a:xfrm>
          <a:prstGeom prst="rect">
            <a:avLst/>
          </a:prstGeom>
        </p:spPr>
        <p:txBody>
          <a:bodyPr>
            <a:spAutoFit/>
          </a:bodyPr>
          <a:lstStyle/>
          <a:p>
            <a:r>
              <a:rPr lang="en-IN" dirty="0"/>
              <a:t>Mean Average Precision of the Slow Fusion network on UCF-101 classes broken down by category groups.</a:t>
            </a:r>
          </a:p>
        </p:txBody>
      </p:sp>
    </p:spTree>
    <p:extLst>
      <p:ext uri="{BB962C8B-B14F-4D97-AF65-F5344CB8AC3E}">
        <p14:creationId xmlns:p14="http://schemas.microsoft.com/office/powerpoint/2010/main" val="417574435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954F79-79EB-4054-93E3-86E42823AE6D}"/>
              </a:ext>
            </a:extLst>
          </p:cNvPr>
          <p:cNvSpPr txBox="1">
            <a:spLocks/>
          </p:cNvSpPr>
          <p:nvPr/>
        </p:nvSpPr>
        <p:spPr>
          <a:xfrm>
            <a:off x="231332" y="66219"/>
            <a:ext cx="9404723" cy="1400530"/>
          </a:xfrm>
          <a:prstGeom prst="rect">
            <a:avLst/>
          </a:prstGeom>
        </p:spPr>
        <p:txBody>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b="1" dirty="0"/>
              <a:t>Conclusion</a:t>
            </a:r>
          </a:p>
        </p:txBody>
      </p:sp>
      <p:sp>
        <p:nvSpPr>
          <p:cNvPr id="3" name="Rectangle 2">
            <a:extLst>
              <a:ext uri="{FF2B5EF4-FFF2-40B4-BE49-F238E27FC236}">
                <a16:creationId xmlns:a16="http://schemas.microsoft.com/office/drawing/2014/main" id="{A26EDF43-68B9-4EC1-AF00-AF3D92451A0F}"/>
              </a:ext>
            </a:extLst>
          </p:cNvPr>
          <p:cNvSpPr/>
          <p:nvPr/>
        </p:nvSpPr>
        <p:spPr>
          <a:xfrm>
            <a:off x="84841" y="1466749"/>
            <a:ext cx="12192000" cy="4524315"/>
          </a:xfrm>
          <a:prstGeom prst="rect">
            <a:avLst/>
          </a:prstGeom>
        </p:spPr>
        <p:txBody>
          <a:bodyPr wrap="square">
            <a:spAutoFit/>
          </a:bodyPr>
          <a:lstStyle/>
          <a:p>
            <a:pPr marL="285750" indent="-285750">
              <a:buFont typeface="Arial" panose="020B0604020202020204" pitchFamily="34" charset="0"/>
              <a:buChar char="•"/>
            </a:pPr>
            <a:r>
              <a:rPr lang="en-IN" sz="2400" dirty="0"/>
              <a:t>We studied the performance of convolutional neural networks in large-scale video classification. We found that CNN architectures are capable of learning powerful features from weakly-</a:t>
            </a:r>
            <a:r>
              <a:rPr lang="en-IN" sz="2400" dirty="0" err="1"/>
              <a:t>labeled</a:t>
            </a:r>
            <a:r>
              <a:rPr lang="en-IN" sz="2400" dirty="0"/>
              <a:t> data that far surpass feature based methods in performance and that these benefits are surprisingly robust to details of the connectivity of the architectures in time. </a:t>
            </a:r>
          </a:p>
          <a:p>
            <a:endParaRPr lang="en-IN" sz="2400" dirty="0"/>
          </a:p>
          <a:p>
            <a:pPr marL="285750" indent="-285750">
              <a:buFont typeface="Arial" panose="020B0604020202020204" pitchFamily="34" charset="0"/>
              <a:buChar char="•"/>
            </a:pPr>
            <a:r>
              <a:rPr lang="en-IN" sz="2400" dirty="0"/>
              <a:t>Qualitative examination of network outputs and confusion matrices reveals interpretable errors. Our results indicate that while the performance is not particularly sensitive to the architectural details of the connectivity in time, a Slow Fusion model consistently performs better than the early and late fusion alternatives. </a:t>
            </a:r>
          </a:p>
          <a:p>
            <a:pPr marL="285750" indent="-285750">
              <a:buFont typeface="Arial" panose="020B0604020202020204" pitchFamily="34" charset="0"/>
              <a:buChar char="•"/>
            </a:pPr>
            <a:endParaRPr lang="en-IN" sz="2400" dirty="0"/>
          </a:p>
        </p:txBody>
      </p:sp>
    </p:spTree>
    <p:extLst>
      <p:ext uri="{BB962C8B-B14F-4D97-AF65-F5344CB8AC3E}">
        <p14:creationId xmlns:p14="http://schemas.microsoft.com/office/powerpoint/2010/main" val="303614231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A6D84F4-1CD4-4E30-86DB-17075B4E7C28}"/>
              </a:ext>
            </a:extLst>
          </p:cNvPr>
          <p:cNvSpPr/>
          <p:nvPr/>
        </p:nvSpPr>
        <p:spPr>
          <a:xfrm>
            <a:off x="0" y="1009490"/>
            <a:ext cx="11990895" cy="5170646"/>
          </a:xfrm>
          <a:prstGeom prst="rect">
            <a:avLst/>
          </a:prstGeom>
        </p:spPr>
        <p:txBody>
          <a:bodyPr wrap="square">
            <a:spAutoFit/>
          </a:bodyPr>
          <a:lstStyle/>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sz="2400" dirty="0"/>
              <a:t>Surprisingly, we find that a single-frame model already displays very strong performance, suggesting that local motion cues may not be critically important, even for a dynamic dataset such as Sports. An alternative theory is that more careful treatment of camera motion may be necessary, but this requires significant changes to a CNN architecture that we leave for future work. </a:t>
            </a:r>
          </a:p>
          <a:p>
            <a:pPr marL="285750" indent="-285750">
              <a:buFont typeface="Arial" panose="020B0604020202020204" pitchFamily="34" charset="0"/>
              <a:buChar char="•"/>
            </a:pPr>
            <a:r>
              <a:rPr lang="en-IN" sz="2400" dirty="0"/>
              <a:t>We also identified mixed-resolution architectures that consist of a low-resolution context and a high resolution fovea stream as an effective way of speeding up CNNs without sacrificing accuracy. Our transfer learning experiments on UCF-101 suggest that the learned features are generic and generalize other video classification tasks. In particular, we achieved the highest transfer learning performance by retraining the top 3 layers of the network. </a:t>
            </a:r>
          </a:p>
        </p:txBody>
      </p:sp>
      <p:sp>
        <p:nvSpPr>
          <p:cNvPr id="3" name="Title 1">
            <a:extLst>
              <a:ext uri="{FF2B5EF4-FFF2-40B4-BE49-F238E27FC236}">
                <a16:creationId xmlns:a16="http://schemas.microsoft.com/office/drawing/2014/main" id="{92BF68A5-F181-4178-A717-B9C153246CCE}"/>
              </a:ext>
            </a:extLst>
          </p:cNvPr>
          <p:cNvSpPr txBox="1">
            <a:spLocks/>
          </p:cNvSpPr>
          <p:nvPr/>
        </p:nvSpPr>
        <p:spPr>
          <a:xfrm>
            <a:off x="231332" y="66219"/>
            <a:ext cx="9404723" cy="1400530"/>
          </a:xfrm>
          <a:prstGeom prst="rect">
            <a:avLst/>
          </a:prstGeom>
        </p:spPr>
        <p:txBody>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b="1" dirty="0"/>
              <a:t>Conclusion</a:t>
            </a:r>
          </a:p>
        </p:txBody>
      </p:sp>
    </p:spTree>
    <p:extLst>
      <p:ext uri="{BB962C8B-B14F-4D97-AF65-F5344CB8AC3E}">
        <p14:creationId xmlns:p14="http://schemas.microsoft.com/office/powerpoint/2010/main" val="27577019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5EF8E0-AE9D-4141-A005-41AEA29B0282}"/>
              </a:ext>
            </a:extLst>
          </p:cNvPr>
          <p:cNvSpPr txBox="1">
            <a:spLocks/>
          </p:cNvSpPr>
          <p:nvPr/>
        </p:nvSpPr>
        <p:spPr>
          <a:xfrm>
            <a:off x="231332" y="66219"/>
            <a:ext cx="9404723" cy="1400530"/>
          </a:xfrm>
          <a:prstGeom prst="rect">
            <a:avLst/>
          </a:prstGeom>
        </p:spPr>
        <p:txBody>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dirty="0"/>
              <a:t>References</a:t>
            </a:r>
          </a:p>
        </p:txBody>
      </p:sp>
      <p:sp>
        <p:nvSpPr>
          <p:cNvPr id="3" name="Rectangle 2">
            <a:extLst>
              <a:ext uri="{FF2B5EF4-FFF2-40B4-BE49-F238E27FC236}">
                <a16:creationId xmlns:a16="http://schemas.microsoft.com/office/drawing/2014/main" id="{0AF21629-F544-4644-979C-804B9291E56C}"/>
              </a:ext>
            </a:extLst>
          </p:cNvPr>
          <p:cNvSpPr/>
          <p:nvPr/>
        </p:nvSpPr>
        <p:spPr>
          <a:xfrm>
            <a:off x="0" y="1009490"/>
            <a:ext cx="11990895" cy="5632311"/>
          </a:xfrm>
          <a:prstGeom prst="rect">
            <a:avLst/>
          </a:prstGeom>
        </p:spPr>
        <p:txBody>
          <a:bodyPr wrap="square">
            <a:spAutoFit/>
          </a:bodyPr>
          <a:lstStyle/>
          <a:p>
            <a:pPr marL="285750" indent="-285750">
              <a:buFont typeface="Arial" panose="020B0604020202020204" pitchFamily="34" charset="0"/>
              <a:buChar char="•"/>
            </a:pPr>
            <a:r>
              <a:rPr lang="en-IN" sz="2400" dirty="0">
                <a:hlinkClick r:id="rId2"/>
              </a:rPr>
              <a:t>https://static.googleusercontent.com/media/research.google.com/en//pubs/archive/42455.pdf</a:t>
            </a:r>
            <a:endParaRPr lang="en-IN" sz="2400" dirty="0"/>
          </a:p>
          <a:p>
            <a:endParaRPr lang="en-IN" sz="2400" dirty="0"/>
          </a:p>
          <a:p>
            <a:pPr marL="285750" indent="-285750">
              <a:buFont typeface="Arial" panose="020B0604020202020204" pitchFamily="34" charset="0"/>
              <a:buChar char="•"/>
            </a:pPr>
            <a:r>
              <a:rPr lang="en-IN" sz="2400" dirty="0">
                <a:hlinkClick r:id="rId3"/>
              </a:rPr>
              <a:t>https://adeshpande3.github.io/A-Beginner%27s-Guide-To-Understanding-Convolutional-Neural-Networks/</a:t>
            </a:r>
            <a:endParaRPr lang="en-IN" sz="2400" dirty="0"/>
          </a:p>
          <a:p>
            <a:endParaRPr lang="en-IN" sz="2400" dirty="0"/>
          </a:p>
          <a:p>
            <a:pPr marL="285750" indent="-285750">
              <a:buFont typeface="Arial" panose="020B0604020202020204" pitchFamily="34" charset="0"/>
              <a:buChar char="•"/>
            </a:pPr>
            <a:r>
              <a:rPr lang="en-IN" sz="2400" dirty="0">
                <a:hlinkClick r:id="rId4"/>
              </a:rPr>
              <a:t>https://www.youtube.com/watch?v=Jy9-aGMB_TE</a:t>
            </a:r>
            <a:endParaRPr lang="en-IN" sz="2400" dirty="0"/>
          </a:p>
          <a:p>
            <a:endParaRPr lang="en-IN" sz="2400" dirty="0"/>
          </a:p>
          <a:p>
            <a:pPr marL="285750" indent="-285750">
              <a:buFont typeface="Arial" panose="020B0604020202020204" pitchFamily="34" charset="0"/>
              <a:buChar char="•"/>
            </a:pPr>
            <a:r>
              <a:rPr lang="en-IN" sz="2400" dirty="0">
                <a:hlinkClick r:id="rId5"/>
              </a:rPr>
              <a:t>https://searchenterpriseai.techtarget.com/definition/convolutional-neural-network</a:t>
            </a:r>
            <a:r>
              <a:rPr lang="en-IN" sz="2400" dirty="0"/>
              <a:t> </a:t>
            </a:r>
          </a:p>
          <a:p>
            <a:endParaRPr lang="en-IN" sz="2400" dirty="0"/>
          </a:p>
          <a:p>
            <a:pPr marL="285750" indent="-285750">
              <a:buFont typeface="Arial" panose="020B0604020202020204" pitchFamily="34" charset="0"/>
              <a:buChar char="•"/>
            </a:pPr>
            <a:r>
              <a:rPr lang="en-IN" sz="2400" dirty="0">
                <a:hlinkClick r:id="rId6"/>
              </a:rPr>
              <a:t>https://ieeexplore.ieee.org/abstract/document/6909619</a:t>
            </a:r>
            <a:endParaRPr lang="en-IN" sz="2400" dirty="0"/>
          </a:p>
          <a:p>
            <a:endParaRPr lang="en-IN" sz="2400" dirty="0"/>
          </a:p>
          <a:p>
            <a:pPr marL="285750" indent="-285750">
              <a:buFont typeface="Arial" panose="020B0604020202020204" pitchFamily="34" charset="0"/>
              <a:buChar char="•"/>
            </a:pPr>
            <a:r>
              <a:rPr lang="en-IN" sz="2400" dirty="0">
                <a:hlinkClick r:id="rId3"/>
              </a:rPr>
              <a:t>https://adeshpande3.github.io/A-Beginner%27s-Guide-To-Understanding-Convolutional-Neural-Networks/</a:t>
            </a:r>
            <a:endParaRPr lang="en-IN" sz="2400" dirty="0"/>
          </a:p>
        </p:txBody>
      </p:sp>
    </p:spTree>
    <p:extLst>
      <p:ext uri="{BB962C8B-B14F-4D97-AF65-F5344CB8AC3E}">
        <p14:creationId xmlns:p14="http://schemas.microsoft.com/office/powerpoint/2010/main" val="6410130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8A454E-7FAC-4074-9E3D-29C48BF88E05}"/>
              </a:ext>
            </a:extLst>
          </p:cNvPr>
          <p:cNvSpPr>
            <a:spLocks noGrp="1"/>
          </p:cNvSpPr>
          <p:nvPr>
            <p:ph type="title"/>
          </p:nvPr>
        </p:nvSpPr>
        <p:spPr>
          <a:xfrm>
            <a:off x="63623" y="133122"/>
            <a:ext cx="12064753" cy="1400530"/>
          </a:xfrm>
        </p:spPr>
        <p:txBody>
          <a:bodyPr/>
          <a:lstStyle/>
          <a:p>
            <a:r>
              <a:rPr lang="en-IN" sz="3600" b="1" dirty="0"/>
              <a:t>Definition Of Convolutional Neural Network</a:t>
            </a:r>
          </a:p>
        </p:txBody>
      </p:sp>
      <p:sp>
        <p:nvSpPr>
          <p:cNvPr id="4" name="Rectangle 3">
            <a:extLst>
              <a:ext uri="{FF2B5EF4-FFF2-40B4-BE49-F238E27FC236}">
                <a16:creationId xmlns:a16="http://schemas.microsoft.com/office/drawing/2014/main" id="{0E8A0289-D87A-49DA-A35E-A19C659AA15C}"/>
              </a:ext>
            </a:extLst>
          </p:cNvPr>
          <p:cNvSpPr/>
          <p:nvPr/>
        </p:nvSpPr>
        <p:spPr>
          <a:xfrm>
            <a:off x="63623" y="975575"/>
            <a:ext cx="12128377" cy="5693866"/>
          </a:xfrm>
          <a:prstGeom prst="rect">
            <a:avLst/>
          </a:prstGeom>
          <a:noFill/>
        </p:spPr>
        <p:txBody>
          <a:bodyPr wrap="square" lIns="91440" tIns="45720" rIns="91440" bIns="45720">
            <a:spAutoFit/>
          </a:bodyPr>
          <a:lstStyle/>
          <a:p>
            <a:pPr marL="457200" indent="-457200">
              <a:buFont typeface="Arial" panose="020B0604020202020204" pitchFamily="34" charset="0"/>
              <a:buChar char="•"/>
            </a:pPr>
            <a:r>
              <a:rPr lang="en-US" sz="2800" b="0" cap="none" spc="0" dirty="0">
                <a:ln w="0"/>
                <a:solidFill>
                  <a:schemeClr val="tx1"/>
                </a:solidFill>
                <a:effectLst>
                  <a:outerShdw blurRad="38100" dist="19050" dir="2700000" algn="tl" rotWithShape="0">
                    <a:schemeClr val="dk1">
                      <a:alpha val="40000"/>
                    </a:schemeClr>
                  </a:outerShdw>
                </a:effectLst>
              </a:rPr>
              <a:t>CNN is a feed forward neural network that is generally used to analyze visual images by processing data with grid like topology. A CNN is also known as a “</a:t>
            </a:r>
            <a:r>
              <a:rPr lang="en-US" sz="2800" dirty="0" err="1">
                <a:ln w="0"/>
                <a:effectLst>
                  <a:outerShdw blurRad="38100" dist="19050" dir="2700000" algn="tl" rotWithShape="0">
                    <a:schemeClr val="dk1">
                      <a:alpha val="40000"/>
                    </a:schemeClr>
                  </a:outerShdw>
                </a:effectLst>
              </a:rPr>
              <a:t>ConvNet</a:t>
            </a:r>
            <a:r>
              <a:rPr lang="en-US" sz="2800" b="0" cap="none" spc="0" dirty="0">
                <a:ln w="0"/>
                <a:solidFill>
                  <a:schemeClr val="tx1"/>
                </a:solidFill>
                <a:effectLst>
                  <a:outerShdw blurRad="38100" dist="19050" dir="2700000" algn="tl" rotWithShape="0">
                    <a:schemeClr val="dk1">
                      <a:alpha val="40000"/>
                    </a:schemeClr>
                  </a:outerShdw>
                </a:effectLst>
              </a:rPr>
              <a:t>”.</a:t>
            </a:r>
          </a:p>
          <a:p>
            <a:pPr marL="457200" indent="-457200">
              <a:buFont typeface="Arial" panose="020B0604020202020204" pitchFamily="34" charset="0"/>
              <a:buChar char="•"/>
            </a:pPr>
            <a:r>
              <a:rPr lang="en-US" sz="2800" b="0" cap="none" spc="0" dirty="0">
                <a:ln w="0"/>
                <a:solidFill>
                  <a:schemeClr val="tx1"/>
                </a:solidFill>
                <a:effectLst>
                  <a:outerShdw blurRad="38100" dist="19050" dir="2700000" algn="tl" rotWithShape="0">
                    <a:schemeClr val="dk1">
                      <a:alpha val="40000"/>
                    </a:schemeClr>
                  </a:outerShdw>
                </a:effectLst>
              </a:rPr>
              <a:t>We need to train</a:t>
            </a:r>
            <a:r>
              <a:rPr lang="en-US" sz="2800" dirty="0">
                <a:ln w="0"/>
                <a:effectLst>
                  <a:outerShdw blurRad="38100" dist="19050" dir="2700000" algn="tl" rotWithShape="0">
                    <a:schemeClr val="dk1">
                      <a:alpha val="40000"/>
                    </a:schemeClr>
                  </a:outerShdw>
                </a:effectLst>
              </a:rPr>
              <a:t>ed the machine so that it can recognize what the image is. </a:t>
            </a:r>
          </a:p>
          <a:p>
            <a:pPr marL="457200" indent="-457200">
              <a:buFont typeface="Arial" panose="020B0604020202020204" pitchFamily="34" charset="0"/>
              <a:buChar char="•"/>
            </a:pPr>
            <a:r>
              <a:rPr lang="en-US" sz="2800" b="0" cap="none" spc="0" dirty="0">
                <a:ln w="0"/>
                <a:solidFill>
                  <a:schemeClr val="tx1"/>
                </a:solidFill>
                <a:effectLst>
                  <a:outerShdw blurRad="38100" dist="19050" dir="2700000" algn="tl" rotWithShape="0">
                    <a:schemeClr val="dk1">
                      <a:alpha val="40000"/>
                    </a:schemeClr>
                  </a:outerShdw>
                </a:effectLst>
              </a:rPr>
              <a:t>In CNN, every image is represented in the form of arrays of pixel value.</a:t>
            </a:r>
          </a:p>
          <a:p>
            <a:pPr marL="457200" indent="-457200">
              <a:buFont typeface="Arial" panose="020B0604020202020204" pitchFamily="34" charset="0"/>
              <a:buChar char="•"/>
            </a:pPr>
            <a:r>
              <a:rPr lang="en-US" sz="2800" dirty="0">
                <a:ln w="0"/>
                <a:effectLst>
                  <a:outerShdw blurRad="38100" dist="19050" dir="2700000" algn="tl" rotWithShape="0">
                    <a:schemeClr val="dk1">
                      <a:alpha val="40000"/>
                    </a:schemeClr>
                  </a:outerShdw>
                </a:effectLst>
              </a:rPr>
              <a:t>In below fig, </a:t>
            </a:r>
            <a:r>
              <a:rPr lang="en-IN" sz="2800" dirty="0"/>
              <a:t>the right most part is the representation form , in middle it is converted into pixel value. 1 is for the black part and  0 for white Part</a:t>
            </a:r>
          </a:p>
          <a:p>
            <a:pPr marL="457200" indent="-457200">
              <a:buFont typeface="Arial" panose="020B0604020202020204" pitchFamily="34" charset="0"/>
              <a:buChar char="•"/>
            </a:pPr>
            <a:endParaRPr lang="en-US" sz="2800" b="0" cap="none" spc="0" dirty="0">
              <a:ln w="0"/>
              <a:solidFill>
                <a:schemeClr val="tx1"/>
              </a:solidFill>
              <a:effectLst>
                <a:outerShdw blurRad="38100" dist="19050" dir="2700000" algn="tl" rotWithShape="0">
                  <a:schemeClr val="dk1">
                    <a:alpha val="40000"/>
                  </a:schemeClr>
                </a:outerShdw>
              </a:effectLst>
            </a:endParaRPr>
          </a:p>
          <a:p>
            <a:pPr marL="457200" indent="-457200">
              <a:buFont typeface="Arial" panose="020B0604020202020204" pitchFamily="34" charset="0"/>
              <a:buChar char="•"/>
            </a:pPr>
            <a:endParaRPr lang="en-US" sz="2800" b="0" cap="none" spc="0" dirty="0">
              <a:ln w="0"/>
              <a:solidFill>
                <a:schemeClr val="tx1"/>
              </a:solidFill>
              <a:effectLst>
                <a:outerShdw blurRad="38100" dist="19050" dir="2700000" algn="tl" rotWithShape="0">
                  <a:schemeClr val="dk1">
                    <a:alpha val="40000"/>
                  </a:schemeClr>
                </a:outerShdw>
              </a:effectLst>
            </a:endParaRPr>
          </a:p>
          <a:p>
            <a:endParaRPr lang="en-US" sz="2800" b="0" cap="none" spc="0" dirty="0">
              <a:ln w="0"/>
              <a:solidFill>
                <a:schemeClr val="tx1"/>
              </a:solidFill>
              <a:effectLst>
                <a:outerShdw blurRad="38100" dist="19050" dir="2700000" algn="tl" rotWithShape="0">
                  <a:schemeClr val="dk1">
                    <a:alpha val="40000"/>
                  </a:schemeClr>
                </a:outerShdw>
              </a:effectLst>
            </a:endParaRPr>
          </a:p>
        </p:txBody>
      </p:sp>
      <p:pic>
        <p:nvPicPr>
          <p:cNvPr id="5" name="Picture 4">
            <a:extLst>
              <a:ext uri="{FF2B5EF4-FFF2-40B4-BE49-F238E27FC236}">
                <a16:creationId xmlns:a16="http://schemas.microsoft.com/office/drawing/2014/main" id="{B0DDB2CF-1847-4784-9B8E-6E61ACAA4264}"/>
              </a:ext>
            </a:extLst>
          </p:cNvPr>
          <p:cNvPicPr>
            <a:picLocks noChangeAspect="1"/>
          </p:cNvPicPr>
          <p:nvPr/>
        </p:nvPicPr>
        <p:blipFill rotWithShape="1">
          <a:blip r:embed="rId2"/>
          <a:srcRect l="10559" t="24336" r="46553" b="53398"/>
          <a:stretch/>
        </p:blipFill>
        <p:spPr>
          <a:xfrm>
            <a:off x="3451192" y="4971495"/>
            <a:ext cx="7193134" cy="1753383"/>
          </a:xfrm>
          <a:prstGeom prst="rect">
            <a:avLst/>
          </a:prstGeom>
        </p:spPr>
      </p:pic>
    </p:spTree>
    <p:extLst>
      <p:ext uri="{BB962C8B-B14F-4D97-AF65-F5344CB8AC3E}">
        <p14:creationId xmlns:p14="http://schemas.microsoft.com/office/powerpoint/2010/main" val="288357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96433E-D68A-48AD-8B13-CD9CE9EA1ABE}"/>
              </a:ext>
            </a:extLst>
          </p:cNvPr>
          <p:cNvSpPr>
            <a:spLocks noGrp="1"/>
          </p:cNvSpPr>
          <p:nvPr>
            <p:ph type="title"/>
          </p:nvPr>
        </p:nvSpPr>
        <p:spPr>
          <a:xfrm>
            <a:off x="139084" y="133121"/>
            <a:ext cx="11913832" cy="1400530"/>
          </a:xfrm>
        </p:spPr>
        <p:txBody>
          <a:bodyPr/>
          <a:lstStyle/>
          <a:p>
            <a:pPr fontAlgn="base"/>
            <a:r>
              <a:rPr lang="en-IN" sz="3200" b="1" dirty="0"/>
              <a:t>Layers of CNN :</a:t>
            </a:r>
            <a:br>
              <a:rPr lang="en-IN" sz="2000" dirty="0"/>
            </a:br>
            <a:br>
              <a:rPr lang="en-IN" sz="2000" dirty="0"/>
            </a:br>
            <a:br>
              <a:rPr lang="en-IN" sz="2000" dirty="0"/>
            </a:br>
            <a:r>
              <a:rPr lang="en-IN" sz="2000" dirty="0"/>
              <a:t>As mentioned in previous point about the layers of CNN. In a regular Neural Network there are three types of layers:</a:t>
            </a:r>
            <a:br>
              <a:rPr lang="en-IN" sz="2000" dirty="0"/>
            </a:br>
            <a:br>
              <a:rPr lang="en-IN" sz="2000" dirty="0"/>
            </a:br>
            <a:r>
              <a:rPr lang="en-IN" sz="2000" b="1" dirty="0"/>
              <a:t>Input Layers:</a:t>
            </a:r>
            <a:r>
              <a:rPr lang="en-IN" sz="2000" dirty="0"/>
              <a:t>  In this layer we give input to our model. </a:t>
            </a:r>
            <a:br>
              <a:rPr lang="en-IN" sz="2000" dirty="0"/>
            </a:br>
            <a:r>
              <a:rPr lang="en-IN" sz="2000" dirty="0"/>
              <a:t>Number of Neurons in this layer =  Total number of features in our data.</a:t>
            </a:r>
            <a:br>
              <a:rPr lang="en-IN" sz="2000" dirty="0"/>
            </a:br>
            <a:r>
              <a:rPr lang="en-IN" sz="2000" dirty="0"/>
              <a:t>By number of features  we mean number of pixels in case of an image.</a:t>
            </a:r>
            <a:br>
              <a:rPr lang="en-IN" sz="2000" dirty="0"/>
            </a:br>
            <a:br>
              <a:rPr lang="en-IN" sz="2000" dirty="0"/>
            </a:br>
            <a:r>
              <a:rPr lang="en-IN" sz="2000" b="1" dirty="0"/>
              <a:t>Hidden Layer:</a:t>
            </a:r>
            <a:r>
              <a:rPr lang="en-IN" sz="2000" dirty="0"/>
              <a:t> The input from Input layer is then feed into the hidden layer. There can be many hidden layers depending upon our model and data size. In Case of CNN we have 3 Hidden layers namely multiple convolutional layers and </a:t>
            </a:r>
            <a:r>
              <a:rPr lang="en-IN" sz="2000" dirty="0" err="1"/>
              <a:t>ReL</a:t>
            </a:r>
            <a:r>
              <a:rPr lang="en-IN" sz="2000" dirty="0"/>
              <a:t> U (Rectified Linear Units) layers and pooling layers. Each hidden layers can have different numbers of neurons which are generally greater than the number of features. The output from each layer is computed by matrix multiplication of output of the previous layer with learnable weights of that layer and then by addition of learnable biases followed by activation function which makes the network nonlinear.</a:t>
            </a:r>
            <a:br>
              <a:rPr lang="en-IN" sz="2000" dirty="0"/>
            </a:br>
            <a:br>
              <a:rPr lang="en-IN" sz="2000" dirty="0"/>
            </a:br>
            <a:r>
              <a:rPr lang="en-IN" sz="2000" b="1" dirty="0"/>
              <a:t>Output Layer:</a:t>
            </a:r>
            <a:r>
              <a:rPr lang="en-IN" sz="2000" dirty="0"/>
              <a:t> The output from the hidden layer is then fed into a logistic function like sigmoid or </a:t>
            </a:r>
            <a:r>
              <a:rPr lang="en-IN" sz="2000" dirty="0" err="1"/>
              <a:t>softmax</a:t>
            </a:r>
            <a:r>
              <a:rPr lang="en-IN" sz="2000" dirty="0"/>
              <a:t> which converts the output of each class into probability score of each class.</a:t>
            </a:r>
            <a:br>
              <a:rPr lang="en-IN" sz="2000" dirty="0"/>
            </a:br>
            <a:endParaRPr lang="en-IN" sz="2000" dirty="0"/>
          </a:p>
        </p:txBody>
      </p:sp>
    </p:spTree>
    <p:extLst>
      <p:ext uri="{BB962C8B-B14F-4D97-AF65-F5344CB8AC3E}">
        <p14:creationId xmlns:p14="http://schemas.microsoft.com/office/powerpoint/2010/main" val="35238773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21F89E-0DFB-47BC-A772-80445DE2A6DE}"/>
              </a:ext>
            </a:extLst>
          </p:cNvPr>
          <p:cNvSpPr>
            <a:spLocks noGrp="1"/>
          </p:cNvSpPr>
          <p:nvPr>
            <p:ph type="title"/>
          </p:nvPr>
        </p:nvSpPr>
        <p:spPr>
          <a:xfrm>
            <a:off x="159798" y="166333"/>
            <a:ext cx="10484527" cy="1400530"/>
          </a:xfrm>
        </p:spPr>
        <p:txBody>
          <a:bodyPr/>
          <a:lstStyle/>
          <a:p>
            <a:r>
              <a:rPr lang="en-IN" sz="3200" dirty="0"/>
              <a:t>Example :</a:t>
            </a:r>
            <a:br>
              <a:rPr lang="en-IN" dirty="0"/>
            </a:br>
            <a:br>
              <a:rPr lang="en-IN" dirty="0"/>
            </a:br>
            <a:r>
              <a:rPr lang="en-IN" sz="2000" dirty="0"/>
              <a:t>Deep learning recognizes the object in an image using CNN.</a:t>
            </a:r>
            <a:br>
              <a:rPr lang="en-IN" sz="2000" dirty="0"/>
            </a:br>
            <a:r>
              <a:rPr lang="en-IN" sz="2000" dirty="0"/>
              <a:t> </a:t>
            </a:r>
            <a:br>
              <a:rPr lang="en-IN" sz="2000" dirty="0"/>
            </a:br>
            <a:r>
              <a:rPr lang="en-IN" sz="2000" dirty="0"/>
              <a:t>If we have a picture of  humming bird pixels of an image fed as input you have input layer coming in. Output layer recognizes what the image is all about. It takes the input as array of pixels </a:t>
            </a:r>
          </a:p>
        </p:txBody>
      </p:sp>
      <p:pic>
        <p:nvPicPr>
          <p:cNvPr id="4" name="Picture 3">
            <a:extLst>
              <a:ext uri="{FF2B5EF4-FFF2-40B4-BE49-F238E27FC236}">
                <a16:creationId xmlns:a16="http://schemas.microsoft.com/office/drawing/2014/main" id="{5ACDBF34-D85B-4505-9EAD-000056EDB803}"/>
              </a:ext>
            </a:extLst>
          </p:cNvPr>
          <p:cNvPicPr>
            <a:picLocks noChangeAspect="1"/>
          </p:cNvPicPr>
          <p:nvPr/>
        </p:nvPicPr>
        <p:blipFill rotWithShape="1">
          <a:blip r:embed="rId2"/>
          <a:srcRect l="10777" t="46991" r="46067" b="24400"/>
          <a:stretch/>
        </p:blipFill>
        <p:spPr>
          <a:xfrm>
            <a:off x="159798" y="3169328"/>
            <a:ext cx="11398928" cy="3448975"/>
          </a:xfrm>
          <a:prstGeom prst="rect">
            <a:avLst/>
          </a:prstGeom>
        </p:spPr>
      </p:pic>
      <p:pic>
        <p:nvPicPr>
          <p:cNvPr id="6" name="Picture 5">
            <a:extLst>
              <a:ext uri="{FF2B5EF4-FFF2-40B4-BE49-F238E27FC236}">
                <a16:creationId xmlns:a16="http://schemas.microsoft.com/office/drawing/2014/main" id="{2D1F7F5A-B5AE-45AA-8AAD-3AB9DD9C248F}"/>
              </a:ext>
            </a:extLst>
          </p:cNvPr>
          <p:cNvPicPr>
            <a:picLocks noChangeAspect="1"/>
          </p:cNvPicPr>
          <p:nvPr/>
        </p:nvPicPr>
        <p:blipFill rotWithShape="1">
          <a:blip r:embed="rId3"/>
          <a:srcRect l="17458" t="34853" r="44883" b="17666"/>
          <a:stretch/>
        </p:blipFill>
        <p:spPr>
          <a:xfrm>
            <a:off x="542925" y="4057234"/>
            <a:ext cx="2381250" cy="1455660"/>
          </a:xfrm>
          <a:prstGeom prst="rect">
            <a:avLst/>
          </a:prstGeom>
        </p:spPr>
      </p:pic>
      <p:sp>
        <p:nvSpPr>
          <p:cNvPr id="7" name="Rectangle: Rounded Corners 6">
            <a:extLst>
              <a:ext uri="{FF2B5EF4-FFF2-40B4-BE49-F238E27FC236}">
                <a16:creationId xmlns:a16="http://schemas.microsoft.com/office/drawing/2014/main" id="{DC724969-4A47-41D7-A82D-09A576756611}"/>
              </a:ext>
            </a:extLst>
          </p:cNvPr>
          <p:cNvSpPr/>
          <p:nvPr/>
        </p:nvSpPr>
        <p:spPr>
          <a:xfrm>
            <a:off x="9515475" y="4020546"/>
            <a:ext cx="1562100" cy="371475"/>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IN"/>
          </a:p>
        </p:txBody>
      </p:sp>
      <p:sp>
        <p:nvSpPr>
          <p:cNvPr id="8" name="Rectangle: Rounded Corners 7">
            <a:extLst>
              <a:ext uri="{FF2B5EF4-FFF2-40B4-BE49-F238E27FC236}">
                <a16:creationId xmlns:a16="http://schemas.microsoft.com/office/drawing/2014/main" id="{732ACCDE-8D9C-4A8F-AA57-811113BF2598}"/>
              </a:ext>
            </a:extLst>
          </p:cNvPr>
          <p:cNvSpPr/>
          <p:nvPr/>
        </p:nvSpPr>
        <p:spPr>
          <a:xfrm>
            <a:off x="9497721" y="4598423"/>
            <a:ext cx="1579854" cy="37147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IN" dirty="0"/>
              <a:t>CAT</a:t>
            </a:r>
          </a:p>
        </p:txBody>
      </p:sp>
      <p:sp>
        <p:nvSpPr>
          <p:cNvPr id="9" name="Rectangle: Rounded Corners 8">
            <a:extLst>
              <a:ext uri="{FF2B5EF4-FFF2-40B4-BE49-F238E27FC236}">
                <a16:creationId xmlns:a16="http://schemas.microsoft.com/office/drawing/2014/main" id="{19280A39-44DF-4777-A219-88BDB77A4394}"/>
              </a:ext>
            </a:extLst>
          </p:cNvPr>
          <p:cNvSpPr/>
          <p:nvPr/>
        </p:nvSpPr>
        <p:spPr>
          <a:xfrm>
            <a:off x="9489802" y="5170209"/>
            <a:ext cx="1562100" cy="371475"/>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IN" dirty="0"/>
              <a:t>BIRD</a:t>
            </a:r>
          </a:p>
        </p:txBody>
      </p:sp>
      <p:sp>
        <p:nvSpPr>
          <p:cNvPr id="10" name="TextBox 9">
            <a:extLst>
              <a:ext uri="{FF2B5EF4-FFF2-40B4-BE49-F238E27FC236}">
                <a16:creationId xmlns:a16="http://schemas.microsoft.com/office/drawing/2014/main" id="{CBE22C80-BFE8-4C27-AB6C-947C87C54DF9}"/>
              </a:ext>
            </a:extLst>
          </p:cNvPr>
          <p:cNvSpPr txBox="1"/>
          <p:nvPr/>
        </p:nvSpPr>
        <p:spPr>
          <a:xfrm>
            <a:off x="9515475" y="4041684"/>
            <a:ext cx="1190938" cy="369332"/>
          </a:xfrm>
          <a:prstGeom prst="rect">
            <a:avLst/>
          </a:prstGeom>
          <a:noFill/>
        </p:spPr>
        <p:txBody>
          <a:bodyPr wrap="square" rtlCol="0">
            <a:spAutoFit/>
          </a:bodyPr>
          <a:lstStyle/>
          <a:p>
            <a:r>
              <a:rPr lang="en-IN" dirty="0"/>
              <a:t>     DOG</a:t>
            </a:r>
          </a:p>
        </p:txBody>
      </p:sp>
      <p:pic>
        <p:nvPicPr>
          <p:cNvPr id="13" name="Graphic 12" descr="Checkmark">
            <a:extLst>
              <a:ext uri="{FF2B5EF4-FFF2-40B4-BE49-F238E27FC236}">
                <a16:creationId xmlns:a16="http://schemas.microsoft.com/office/drawing/2014/main" id="{D3116833-8C6A-4B4A-8F67-BE758CC1D80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706413" y="4458974"/>
            <a:ext cx="690979" cy="504833"/>
          </a:xfrm>
          <a:prstGeom prst="rect">
            <a:avLst/>
          </a:prstGeom>
        </p:spPr>
      </p:pic>
    </p:spTree>
    <p:extLst>
      <p:ext uri="{BB962C8B-B14F-4D97-AF65-F5344CB8AC3E}">
        <p14:creationId xmlns:p14="http://schemas.microsoft.com/office/powerpoint/2010/main" val="31141573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83D69F5-CB3F-4C8F-8E6C-5FCEC1B58B25}"/>
              </a:ext>
            </a:extLst>
          </p:cNvPr>
          <p:cNvSpPr/>
          <p:nvPr/>
        </p:nvSpPr>
        <p:spPr>
          <a:xfrm>
            <a:off x="88776" y="233013"/>
            <a:ext cx="12038121" cy="3662541"/>
          </a:xfrm>
          <a:prstGeom prst="rect">
            <a:avLst/>
          </a:prstGeom>
          <a:noFill/>
        </p:spPr>
        <p:txBody>
          <a:bodyPr wrap="square" lIns="91440" tIns="45720" rIns="91440" bIns="45720">
            <a:spAutoFit/>
          </a:bodyPr>
          <a:lstStyle/>
          <a:p>
            <a:r>
              <a:rPr lang="en-US" sz="3600" b="1" cap="none" spc="0" dirty="0">
                <a:ln w="0"/>
                <a:solidFill>
                  <a:schemeClr val="tx1"/>
                </a:solidFill>
                <a:effectLst>
                  <a:outerShdw blurRad="38100" dist="19050" dir="2700000" algn="tl" rotWithShape="0">
                    <a:schemeClr val="dk1">
                      <a:alpha val="40000"/>
                    </a:schemeClr>
                  </a:outerShdw>
                </a:effectLst>
              </a:rPr>
              <a:t>Steps CNN work on 2-D image :</a:t>
            </a:r>
          </a:p>
          <a:p>
            <a:pPr algn="ctr"/>
            <a:endParaRPr lang="en-US" sz="3200" dirty="0">
              <a:ln w="0"/>
              <a:effectLst>
                <a:outerShdw blurRad="38100" dist="19050" dir="2700000" algn="tl" rotWithShape="0">
                  <a:schemeClr val="dk1">
                    <a:alpha val="40000"/>
                  </a:schemeClr>
                </a:outerShdw>
              </a:effectLst>
            </a:endParaRPr>
          </a:p>
          <a:p>
            <a:pPr marL="514350" indent="-514350">
              <a:buAutoNum type="arabicPeriod"/>
            </a:pPr>
            <a:r>
              <a:rPr lang="en-US" sz="3200" b="1" cap="none" spc="0" dirty="0">
                <a:ln w="0"/>
                <a:solidFill>
                  <a:schemeClr val="tx1"/>
                </a:solidFill>
                <a:effectLst>
                  <a:outerShdw blurRad="38100" dist="19050" dir="2700000" algn="tl" rotWithShape="0">
                    <a:schemeClr val="dk1">
                      <a:alpha val="40000"/>
                    </a:schemeClr>
                  </a:outerShdw>
                </a:effectLst>
              </a:rPr>
              <a:t>Input layer </a:t>
            </a:r>
          </a:p>
          <a:p>
            <a:r>
              <a:rPr lang="en-US" sz="3200" cap="none" spc="0" dirty="0">
                <a:ln w="0"/>
                <a:solidFill>
                  <a:schemeClr val="tx1"/>
                </a:solidFill>
                <a:effectLst>
                  <a:outerShdw blurRad="38100" dist="19050" dir="2700000" algn="tl" rotWithShape="0">
                    <a:schemeClr val="dk1">
                      <a:alpha val="40000"/>
                    </a:schemeClr>
                  </a:outerShdw>
                </a:effectLst>
              </a:rPr>
              <a:t>It</a:t>
            </a:r>
            <a:r>
              <a:rPr lang="en-US" sz="3200" b="1" cap="none" spc="0" dirty="0">
                <a:ln w="0"/>
                <a:solidFill>
                  <a:schemeClr val="tx1"/>
                </a:solidFill>
                <a:effectLst>
                  <a:outerShdw blurRad="38100" dist="19050" dir="2700000" algn="tl" rotWithShape="0">
                    <a:schemeClr val="dk1">
                      <a:alpha val="40000"/>
                    </a:schemeClr>
                  </a:outerShdw>
                </a:effectLst>
              </a:rPr>
              <a:t> </a:t>
            </a:r>
            <a:r>
              <a:rPr lang="en-US" sz="3200" b="0" cap="none" spc="0" dirty="0">
                <a:ln w="0"/>
                <a:solidFill>
                  <a:schemeClr val="tx1"/>
                </a:solidFill>
                <a:effectLst>
                  <a:outerShdw blurRad="38100" dist="19050" dir="2700000" algn="tl" rotWithShape="0">
                    <a:schemeClr val="dk1">
                      <a:alpha val="40000"/>
                    </a:schemeClr>
                  </a:outerShdw>
                </a:effectLst>
              </a:rPr>
              <a:t>accepts the pixels </a:t>
            </a:r>
            <a:r>
              <a:rPr lang="en-US" sz="3200" dirty="0">
                <a:ln w="0"/>
                <a:effectLst>
                  <a:outerShdw blurRad="38100" dist="19050" dir="2700000" algn="tl" rotWithShape="0">
                    <a:schemeClr val="dk1">
                      <a:alpha val="40000"/>
                    </a:schemeClr>
                  </a:outerShdw>
                </a:effectLst>
              </a:rPr>
              <a:t>of the image as input in the form of arrays</a:t>
            </a:r>
          </a:p>
          <a:p>
            <a:pPr marL="514350" indent="-514350">
              <a:buAutoNum type="arabicPeriod"/>
            </a:pPr>
            <a:endParaRPr lang="en-US" sz="3200" dirty="0">
              <a:ln w="0"/>
              <a:effectLst>
                <a:outerShdw blurRad="38100" dist="19050" dir="2700000" algn="tl" rotWithShape="0">
                  <a:schemeClr val="dk1">
                    <a:alpha val="40000"/>
                  </a:schemeClr>
                </a:outerShdw>
              </a:effectLst>
            </a:endParaRPr>
          </a:p>
          <a:p>
            <a:r>
              <a:rPr lang="en-US" sz="3200" dirty="0">
                <a:ln w="0"/>
                <a:effectLst>
                  <a:outerShdw blurRad="38100" dist="19050" dir="2700000" algn="tl" rotWithShape="0">
                    <a:schemeClr val="dk1">
                      <a:alpha val="40000"/>
                    </a:schemeClr>
                  </a:outerShdw>
                </a:effectLst>
              </a:rPr>
              <a:t> </a:t>
            </a:r>
            <a:endParaRPr lang="en-US" sz="3200" b="0" cap="none" spc="0" dirty="0">
              <a:ln w="0"/>
              <a:solidFill>
                <a:schemeClr val="tx1"/>
              </a:solidFill>
              <a:effectLst>
                <a:outerShdw blurRad="38100" dist="19050" dir="2700000" algn="tl" rotWithShape="0">
                  <a:schemeClr val="dk1">
                    <a:alpha val="40000"/>
                  </a:schemeClr>
                </a:outerShdw>
              </a:effectLst>
            </a:endParaRPr>
          </a:p>
        </p:txBody>
      </p:sp>
      <p:pic>
        <p:nvPicPr>
          <p:cNvPr id="7" name="Picture 6">
            <a:extLst>
              <a:ext uri="{FF2B5EF4-FFF2-40B4-BE49-F238E27FC236}">
                <a16:creationId xmlns:a16="http://schemas.microsoft.com/office/drawing/2014/main" id="{4EEFBB43-407E-4FCF-AB4B-FC71E305A880}"/>
              </a:ext>
            </a:extLst>
          </p:cNvPr>
          <p:cNvPicPr>
            <a:picLocks noChangeAspect="1"/>
          </p:cNvPicPr>
          <p:nvPr/>
        </p:nvPicPr>
        <p:blipFill rotWithShape="1">
          <a:blip r:embed="rId2"/>
          <a:srcRect l="10777" t="46991" r="71611" b="24400"/>
          <a:stretch/>
        </p:blipFill>
        <p:spPr>
          <a:xfrm>
            <a:off x="1704513" y="2993994"/>
            <a:ext cx="6551721" cy="3529375"/>
          </a:xfrm>
          <a:prstGeom prst="rect">
            <a:avLst/>
          </a:prstGeom>
        </p:spPr>
      </p:pic>
      <p:pic>
        <p:nvPicPr>
          <p:cNvPr id="8" name="Picture 7" descr="dadsfcdsds">
            <a:extLst>
              <a:ext uri="{FF2B5EF4-FFF2-40B4-BE49-F238E27FC236}">
                <a16:creationId xmlns:a16="http://schemas.microsoft.com/office/drawing/2014/main" id="{5359E3B2-F3FA-47DD-B0A3-A67A02A757E9}"/>
              </a:ext>
            </a:extLst>
          </p:cNvPr>
          <p:cNvPicPr>
            <a:picLocks noChangeAspect="1"/>
          </p:cNvPicPr>
          <p:nvPr/>
        </p:nvPicPr>
        <p:blipFill rotWithShape="1">
          <a:blip r:embed="rId3"/>
          <a:srcRect l="17458" t="34853" r="44883" b="17666"/>
          <a:stretch/>
        </p:blipFill>
        <p:spPr>
          <a:xfrm>
            <a:off x="2234816" y="4061464"/>
            <a:ext cx="3274474" cy="1615597"/>
          </a:xfrm>
          <a:prstGeom prst="rect">
            <a:avLst/>
          </a:prstGeom>
        </p:spPr>
      </p:pic>
      <p:graphicFrame>
        <p:nvGraphicFramePr>
          <p:cNvPr id="9" name="Table 8">
            <a:extLst>
              <a:ext uri="{FF2B5EF4-FFF2-40B4-BE49-F238E27FC236}">
                <a16:creationId xmlns:a16="http://schemas.microsoft.com/office/drawing/2014/main" id="{F7579F0E-D83C-4A19-A1FB-AB4A9FFC0DC1}"/>
              </a:ext>
            </a:extLst>
          </p:cNvPr>
          <p:cNvGraphicFramePr>
            <a:graphicFrameLocks noGrp="1"/>
          </p:cNvGraphicFramePr>
          <p:nvPr>
            <p:extLst>
              <p:ext uri="{D42A27DB-BD31-4B8C-83A1-F6EECF244321}">
                <p14:modId xmlns:p14="http://schemas.microsoft.com/office/powerpoint/2010/main" val="2729647934"/>
              </p:ext>
            </p:extLst>
          </p:nvPr>
        </p:nvGraphicFramePr>
        <p:xfrm>
          <a:off x="2234818" y="4061464"/>
          <a:ext cx="3274472" cy="1615596"/>
        </p:xfrm>
        <a:graphic>
          <a:graphicData uri="http://schemas.openxmlformats.org/drawingml/2006/table">
            <a:tbl>
              <a:tblPr firstRow="1" bandRow="1"/>
              <a:tblGrid>
                <a:gridCol w="546456">
                  <a:extLst>
                    <a:ext uri="{9D8B030D-6E8A-4147-A177-3AD203B41FA5}">
                      <a16:colId xmlns:a16="http://schemas.microsoft.com/office/drawing/2014/main" val="62964933"/>
                    </a:ext>
                  </a:extLst>
                </a:gridCol>
                <a:gridCol w="546456">
                  <a:extLst>
                    <a:ext uri="{9D8B030D-6E8A-4147-A177-3AD203B41FA5}">
                      <a16:colId xmlns:a16="http://schemas.microsoft.com/office/drawing/2014/main" val="825199555"/>
                    </a:ext>
                  </a:extLst>
                </a:gridCol>
                <a:gridCol w="546456">
                  <a:extLst>
                    <a:ext uri="{9D8B030D-6E8A-4147-A177-3AD203B41FA5}">
                      <a16:colId xmlns:a16="http://schemas.microsoft.com/office/drawing/2014/main" val="928489360"/>
                    </a:ext>
                  </a:extLst>
                </a:gridCol>
                <a:gridCol w="542192">
                  <a:extLst>
                    <a:ext uri="{9D8B030D-6E8A-4147-A177-3AD203B41FA5}">
                      <a16:colId xmlns:a16="http://schemas.microsoft.com/office/drawing/2014/main" val="1260641538"/>
                    </a:ext>
                  </a:extLst>
                </a:gridCol>
                <a:gridCol w="546456">
                  <a:extLst>
                    <a:ext uri="{9D8B030D-6E8A-4147-A177-3AD203B41FA5}">
                      <a16:colId xmlns:a16="http://schemas.microsoft.com/office/drawing/2014/main" val="1411400"/>
                    </a:ext>
                  </a:extLst>
                </a:gridCol>
                <a:gridCol w="546456">
                  <a:extLst>
                    <a:ext uri="{9D8B030D-6E8A-4147-A177-3AD203B41FA5}">
                      <a16:colId xmlns:a16="http://schemas.microsoft.com/office/drawing/2014/main" val="778566272"/>
                    </a:ext>
                  </a:extLst>
                </a:gridCol>
              </a:tblGrid>
              <a:tr h="403899">
                <a:tc>
                  <a:txBody>
                    <a:bodyPr/>
                    <a:lstStyle/>
                    <a:p>
                      <a:r>
                        <a:rPr lang="en-IN" dirty="0">
                          <a:ln w="0">
                            <a:solidFill>
                              <a:schemeClr val="bg1"/>
                            </a:solidFill>
                          </a:ln>
                          <a:solidFill>
                            <a:schemeClr val="bg1"/>
                          </a:solidFill>
                        </a:rPr>
                        <a:t>12</a:t>
                      </a:r>
                    </a:p>
                  </a:txBody>
                  <a:tcPr>
                    <a:lnR w="9525" cap="flat" cmpd="sng" algn="ctr">
                      <a:solidFill>
                        <a:schemeClr val="bg1">
                          <a:lumMod val="50000"/>
                          <a:lumOff val="50000"/>
                        </a:schemeClr>
                      </a:solidFill>
                      <a:prstDash val="solid"/>
                      <a:round/>
                      <a:headEnd type="none" w="med" len="med"/>
                      <a:tailEnd type="none" w="med" len="med"/>
                    </a:lnR>
                    <a:lnB w="9525" cap="flat" cmpd="sng" algn="ctr">
                      <a:solidFill>
                        <a:schemeClr val="bg1">
                          <a:lumMod val="50000"/>
                          <a:lumOff val="50000"/>
                        </a:schemeClr>
                      </a:solidFill>
                      <a:prstDash val="solid"/>
                      <a:round/>
                      <a:headEnd type="none" w="med" len="med"/>
                      <a:tailEnd type="none" w="med" len="med"/>
                    </a:lnB>
                  </a:tcPr>
                </a:tc>
                <a:tc>
                  <a:txBody>
                    <a:bodyPr/>
                    <a:lstStyle/>
                    <a:p>
                      <a:r>
                        <a:rPr lang="en-IN" dirty="0">
                          <a:ln>
                            <a:solidFill>
                              <a:schemeClr val="bg1"/>
                            </a:solidFill>
                          </a:ln>
                          <a:solidFill>
                            <a:schemeClr val="bg1"/>
                          </a:solidFill>
                        </a:rPr>
                        <a:t>19</a:t>
                      </a:r>
                    </a:p>
                  </a:txBody>
                  <a:tcPr>
                    <a:lnL w="9525" cap="flat" cmpd="sng" algn="ctr">
                      <a:solidFill>
                        <a:schemeClr val="bg1">
                          <a:lumMod val="50000"/>
                          <a:lumOff val="50000"/>
                        </a:schemeClr>
                      </a:solidFill>
                      <a:prstDash val="solid"/>
                      <a:round/>
                      <a:headEnd type="none" w="med" len="med"/>
                      <a:tailEnd type="none" w="med" len="med"/>
                    </a:lnL>
                    <a:lnR w="9525" cap="flat" cmpd="sng" algn="ctr">
                      <a:solidFill>
                        <a:schemeClr val="bg1">
                          <a:lumMod val="50000"/>
                          <a:lumOff val="50000"/>
                        </a:schemeClr>
                      </a:solidFill>
                      <a:prstDash val="solid"/>
                      <a:round/>
                      <a:headEnd type="none" w="med" len="med"/>
                      <a:tailEnd type="none" w="med" len="med"/>
                    </a:lnR>
                    <a:lnB w="9525" cap="flat" cmpd="sng" algn="ctr">
                      <a:solidFill>
                        <a:schemeClr val="bg1">
                          <a:lumMod val="50000"/>
                          <a:lumOff val="50000"/>
                        </a:schemeClr>
                      </a:solidFill>
                      <a:prstDash val="solid"/>
                      <a:round/>
                      <a:headEnd type="none" w="med" len="med"/>
                      <a:tailEnd type="none" w="med" len="med"/>
                    </a:lnB>
                  </a:tcPr>
                </a:tc>
                <a:tc>
                  <a:txBody>
                    <a:bodyPr/>
                    <a:lstStyle/>
                    <a:p>
                      <a:r>
                        <a:rPr lang="en-IN" dirty="0">
                          <a:ln>
                            <a:solidFill>
                              <a:schemeClr val="bg1"/>
                            </a:solidFill>
                          </a:ln>
                          <a:solidFill>
                            <a:schemeClr val="bg1"/>
                          </a:solidFill>
                        </a:rPr>
                        <a:t>21</a:t>
                      </a:r>
                    </a:p>
                  </a:txBody>
                  <a:tcPr>
                    <a:lnL w="9525" cap="flat" cmpd="sng" algn="ctr">
                      <a:solidFill>
                        <a:schemeClr val="bg1">
                          <a:lumMod val="50000"/>
                          <a:lumOff val="50000"/>
                        </a:schemeClr>
                      </a:solidFill>
                      <a:prstDash val="solid"/>
                      <a:round/>
                      <a:headEnd type="none" w="med" len="med"/>
                      <a:tailEnd type="none" w="med" len="med"/>
                    </a:lnL>
                    <a:lnR w="9525" cap="flat" cmpd="sng" algn="ctr">
                      <a:solidFill>
                        <a:schemeClr val="bg1">
                          <a:lumMod val="50000"/>
                          <a:lumOff val="50000"/>
                        </a:schemeClr>
                      </a:solidFill>
                      <a:prstDash val="solid"/>
                      <a:round/>
                      <a:headEnd type="none" w="med" len="med"/>
                      <a:tailEnd type="none" w="med" len="med"/>
                    </a:lnR>
                    <a:lnB w="9525" cap="flat" cmpd="sng" algn="ctr">
                      <a:solidFill>
                        <a:schemeClr val="tx1">
                          <a:lumMod val="50000"/>
                        </a:schemeClr>
                      </a:solidFill>
                      <a:prstDash val="solid"/>
                      <a:round/>
                      <a:headEnd type="none" w="med" len="med"/>
                      <a:tailEnd type="none" w="med" len="med"/>
                    </a:lnB>
                  </a:tcPr>
                </a:tc>
                <a:tc>
                  <a:txBody>
                    <a:bodyPr/>
                    <a:lstStyle/>
                    <a:p>
                      <a:r>
                        <a:rPr lang="en-IN" dirty="0">
                          <a:ln>
                            <a:solidFill>
                              <a:schemeClr val="bg1"/>
                            </a:solidFill>
                          </a:ln>
                          <a:solidFill>
                            <a:schemeClr val="bg1"/>
                          </a:solidFill>
                        </a:rPr>
                        <a:t>7</a:t>
                      </a:r>
                    </a:p>
                  </a:txBody>
                  <a:tcPr>
                    <a:lnL w="9525" cap="flat" cmpd="sng" algn="ctr">
                      <a:solidFill>
                        <a:schemeClr val="bg1">
                          <a:lumMod val="50000"/>
                          <a:lumOff val="50000"/>
                        </a:schemeClr>
                      </a:solidFill>
                      <a:prstDash val="solid"/>
                      <a:round/>
                      <a:headEnd type="none" w="med" len="med"/>
                      <a:tailEnd type="none" w="med" len="med"/>
                    </a:lnL>
                    <a:lnR w="9525" cap="flat" cmpd="sng" algn="ctr">
                      <a:solidFill>
                        <a:schemeClr val="bg1">
                          <a:lumMod val="50000"/>
                          <a:lumOff val="50000"/>
                        </a:schemeClr>
                      </a:solidFill>
                      <a:prstDash val="solid"/>
                      <a:round/>
                      <a:headEnd type="none" w="med" len="med"/>
                      <a:tailEnd type="none" w="med" len="med"/>
                    </a:lnR>
                    <a:lnB w="9525" cap="flat" cmpd="sng" algn="ctr">
                      <a:solidFill>
                        <a:schemeClr val="tx1">
                          <a:lumMod val="50000"/>
                        </a:schemeClr>
                      </a:solidFill>
                      <a:prstDash val="solid"/>
                      <a:round/>
                      <a:headEnd type="none" w="med" len="med"/>
                      <a:tailEnd type="none" w="med" len="med"/>
                    </a:lnB>
                  </a:tcPr>
                </a:tc>
                <a:tc>
                  <a:txBody>
                    <a:bodyPr/>
                    <a:lstStyle/>
                    <a:p>
                      <a:r>
                        <a:rPr lang="en-IN" dirty="0">
                          <a:ln>
                            <a:solidFill>
                              <a:schemeClr val="bg1"/>
                            </a:solidFill>
                          </a:ln>
                          <a:solidFill>
                            <a:schemeClr val="bg1"/>
                          </a:solidFill>
                        </a:rPr>
                        <a:t>40</a:t>
                      </a:r>
                    </a:p>
                  </a:txBody>
                  <a:tcPr>
                    <a:lnL w="9525" cap="flat" cmpd="sng" algn="ctr">
                      <a:solidFill>
                        <a:schemeClr val="bg1">
                          <a:lumMod val="50000"/>
                          <a:lumOff val="50000"/>
                        </a:schemeClr>
                      </a:solidFill>
                      <a:prstDash val="solid"/>
                      <a:round/>
                      <a:headEnd type="none" w="med" len="med"/>
                      <a:tailEnd type="none" w="med" len="med"/>
                    </a:lnL>
                    <a:lnR w="9525" cap="flat" cmpd="sng" algn="ctr">
                      <a:solidFill>
                        <a:schemeClr val="bg1">
                          <a:lumMod val="50000"/>
                          <a:lumOff val="50000"/>
                        </a:schemeClr>
                      </a:solidFill>
                      <a:prstDash val="solid"/>
                      <a:round/>
                      <a:headEnd type="none" w="med" len="med"/>
                      <a:tailEnd type="none" w="med" len="med"/>
                    </a:lnR>
                    <a:lnB w="9525" cap="flat" cmpd="sng" algn="ctr">
                      <a:solidFill>
                        <a:schemeClr val="bg1">
                          <a:lumMod val="50000"/>
                          <a:lumOff val="50000"/>
                        </a:schemeClr>
                      </a:solidFill>
                      <a:prstDash val="solid"/>
                      <a:round/>
                      <a:headEnd type="none" w="med" len="med"/>
                      <a:tailEnd type="none" w="med" len="med"/>
                    </a:lnB>
                  </a:tcPr>
                </a:tc>
                <a:tc>
                  <a:txBody>
                    <a:bodyPr/>
                    <a:lstStyle/>
                    <a:p>
                      <a:r>
                        <a:rPr lang="en-IN" dirty="0">
                          <a:ln>
                            <a:solidFill>
                              <a:schemeClr val="bg1"/>
                            </a:solidFill>
                          </a:ln>
                          <a:solidFill>
                            <a:schemeClr val="bg1"/>
                          </a:solidFill>
                        </a:rPr>
                        <a:t>2</a:t>
                      </a:r>
                    </a:p>
                  </a:txBody>
                  <a:tcPr>
                    <a:lnL w="9525" cap="flat" cmpd="sng" algn="ctr">
                      <a:solidFill>
                        <a:schemeClr val="bg1">
                          <a:lumMod val="50000"/>
                          <a:lumOff val="50000"/>
                        </a:schemeClr>
                      </a:solidFill>
                      <a:prstDash val="solid"/>
                      <a:round/>
                      <a:headEnd type="none" w="med" len="med"/>
                      <a:tailEnd type="none" w="med" len="med"/>
                    </a:lnL>
                    <a:lnB w="9525" cap="flat" cmpd="sng" algn="ctr">
                      <a:solidFill>
                        <a:schemeClr val="bg1">
                          <a:lumMod val="50000"/>
                          <a:lumOff val="50000"/>
                        </a:schemeClr>
                      </a:solidFill>
                      <a:prstDash val="solid"/>
                      <a:round/>
                      <a:headEnd type="none" w="med" len="med"/>
                      <a:tailEnd type="none" w="med" len="med"/>
                    </a:lnB>
                  </a:tcPr>
                </a:tc>
                <a:extLst>
                  <a:ext uri="{0D108BD9-81ED-4DB2-BD59-A6C34878D82A}">
                    <a16:rowId xmlns:a16="http://schemas.microsoft.com/office/drawing/2014/main" val="647581670"/>
                  </a:ext>
                </a:extLst>
              </a:tr>
              <a:tr h="403899">
                <a:tc>
                  <a:txBody>
                    <a:bodyPr/>
                    <a:lstStyle/>
                    <a:p>
                      <a:r>
                        <a:rPr lang="en-IN" dirty="0">
                          <a:ln>
                            <a:solidFill>
                              <a:schemeClr val="bg1"/>
                            </a:solidFill>
                          </a:ln>
                          <a:solidFill>
                            <a:schemeClr val="bg1"/>
                          </a:solidFill>
                        </a:rPr>
                        <a:t>60</a:t>
                      </a:r>
                    </a:p>
                  </a:txBody>
                  <a:tcPr>
                    <a:lnR w="9525" cap="flat" cmpd="sng" algn="ctr">
                      <a:solidFill>
                        <a:schemeClr val="bg1">
                          <a:lumMod val="50000"/>
                          <a:lumOff val="50000"/>
                        </a:schemeClr>
                      </a:solidFill>
                      <a:prstDash val="solid"/>
                      <a:round/>
                      <a:headEnd type="none" w="med" len="med"/>
                      <a:tailEnd type="none" w="med" len="med"/>
                    </a:lnR>
                    <a:lnT w="9525" cap="flat" cmpd="sng" algn="ctr">
                      <a:solidFill>
                        <a:schemeClr val="bg1">
                          <a:lumMod val="50000"/>
                          <a:lumOff val="50000"/>
                        </a:schemeClr>
                      </a:solidFill>
                      <a:prstDash val="solid"/>
                      <a:round/>
                      <a:headEnd type="none" w="med" len="med"/>
                      <a:tailEnd type="none" w="med" len="med"/>
                    </a:lnT>
                    <a:lnB w="9525" cap="flat" cmpd="sng" algn="ctr">
                      <a:solidFill>
                        <a:schemeClr val="bg1">
                          <a:lumMod val="50000"/>
                          <a:lumOff val="50000"/>
                        </a:schemeClr>
                      </a:solidFill>
                      <a:prstDash val="solid"/>
                      <a:round/>
                      <a:headEnd type="none" w="med" len="med"/>
                      <a:tailEnd type="none" w="med" len="med"/>
                    </a:lnB>
                  </a:tcPr>
                </a:tc>
                <a:tc>
                  <a:txBody>
                    <a:bodyPr/>
                    <a:lstStyle/>
                    <a:p>
                      <a:r>
                        <a:rPr lang="en-IN" dirty="0">
                          <a:ln>
                            <a:solidFill>
                              <a:schemeClr val="bg1"/>
                            </a:solidFill>
                          </a:ln>
                          <a:solidFill>
                            <a:schemeClr val="bg1"/>
                          </a:solidFill>
                        </a:rPr>
                        <a:t>45</a:t>
                      </a:r>
                    </a:p>
                  </a:txBody>
                  <a:tcPr>
                    <a:lnL w="9525" cap="flat" cmpd="sng" algn="ctr">
                      <a:solidFill>
                        <a:schemeClr val="bg1">
                          <a:lumMod val="50000"/>
                          <a:lumOff val="50000"/>
                        </a:schemeClr>
                      </a:solidFill>
                      <a:prstDash val="solid"/>
                      <a:round/>
                      <a:headEnd type="none" w="med" len="med"/>
                      <a:tailEnd type="none" w="med" len="med"/>
                    </a:lnL>
                    <a:lnR w="9525" cap="flat" cmpd="sng" algn="ctr">
                      <a:solidFill>
                        <a:schemeClr val="bg1">
                          <a:lumMod val="50000"/>
                          <a:lumOff val="50000"/>
                        </a:schemeClr>
                      </a:solidFill>
                      <a:prstDash val="solid"/>
                      <a:round/>
                      <a:headEnd type="none" w="med" len="med"/>
                      <a:tailEnd type="none" w="med" len="med"/>
                    </a:lnR>
                    <a:lnT w="9525" cap="flat" cmpd="sng" algn="ctr">
                      <a:solidFill>
                        <a:schemeClr val="bg1">
                          <a:lumMod val="50000"/>
                          <a:lumOff val="50000"/>
                        </a:schemeClr>
                      </a:solidFill>
                      <a:prstDash val="solid"/>
                      <a:round/>
                      <a:headEnd type="none" w="med" len="med"/>
                      <a:tailEnd type="none" w="med" len="med"/>
                    </a:lnT>
                    <a:lnB w="9525" cap="flat" cmpd="sng" algn="ctr">
                      <a:solidFill>
                        <a:schemeClr val="bg1">
                          <a:lumMod val="50000"/>
                          <a:lumOff val="50000"/>
                        </a:schemeClr>
                      </a:solidFill>
                      <a:prstDash val="solid"/>
                      <a:round/>
                      <a:headEnd type="none" w="med" len="med"/>
                      <a:tailEnd type="none" w="med" len="med"/>
                    </a:lnB>
                  </a:tcPr>
                </a:tc>
                <a:tc>
                  <a:txBody>
                    <a:bodyPr/>
                    <a:lstStyle/>
                    <a:p>
                      <a:r>
                        <a:rPr lang="en-IN" dirty="0">
                          <a:ln>
                            <a:solidFill>
                              <a:schemeClr val="bg1"/>
                            </a:solidFill>
                          </a:ln>
                          <a:solidFill>
                            <a:schemeClr val="bg1"/>
                          </a:solidFill>
                        </a:rPr>
                        <a:t>52</a:t>
                      </a:r>
                    </a:p>
                  </a:txBody>
                  <a:tcPr>
                    <a:lnL w="9525" cap="flat" cmpd="sng" algn="ctr">
                      <a:solidFill>
                        <a:schemeClr val="bg1">
                          <a:lumMod val="50000"/>
                          <a:lumOff val="50000"/>
                        </a:schemeClr>
                      </a:solidFill>
                      <a:prstDash val="solid"/>
                      <a:round/>
                      <a:headEnd type="none" w="med" len="med"/>
                      <a:tailEnd type="none" w="med" len="med"/>
                    </a:lnL>
                    <a:lnR w="9525" cap="flat" cmpd="sng" algn="ctr">
                      <a:solidFill>
                        <a:schemeClr val="bg1">
                          <a:lumMod val="50000"/>
                          <a:lumOff val="50000"/>
                        </a:schemeClr>
                      </a:solidFill>
                      <a:prstDash val="solid"/>
                      <a:round/>
                      <a:headEnd type="none" w="med" len="med"/>
                      <a:tailEnd type="none" w="med" len="med"/>
                    </a:lnR>
                    <a:lnT w="9525" cap="flat" cmpd="sng" algn="ctr">
                      <a:solidFill>
                        <a:schemeClr val="tx1">
                          <a:lumMod val="50000"/>
                        </a:schemeClr>
                      </a:solidFill>
                      <a:prstDash val="solid"/>
                      <a:round/>
                      <a:headEnd type="none" w="med" len="med"/>
                      <a:tailEnd type="none" w="med" len="med"/>
                    </a:lnT>
                    <a:lnB w="9525" cap="flat" cmpd="sng" algn="ctr">
                      <a:solidFill>
                        <a:schemeClr val="bg1">
                          <a:lumMod val="50000"/>
                          <a:lumOff val="50000"/>
                        </a:schemeClr>
                      </a:solidFill>
                      <a:prstDash val="solid"/>
                      <a:round/>
                      <a:headEnd type="none" w="med" len="med"/>
                      <a:tailEnd type="none" w="med" len="med"/>
                    </a:lnB>
                  </a:tcPr>
                </a:tc>
                <a:tc>
                  <a:txBody>
                    <a:bodyPr/>
                    <a:lstStyle/>
                    <a:p>
                      <a:r>
                        <a:rPr lang="en-IN" dirty="0">
                          <a:ln>
                            <a:solidFill>
                              <a:schemeClr val="bg1"/>
                            </a:solidFill>
                          </a:ln>
                          <a:solidFill>
                            <a:schemeClr val="bg1"/>
                          </a:solidFill>
                        </a:rPr>
                        <a:t>10</a:t>
                      </a:r>
                    </a:p>
                  </a:txBody>
                  <a:tcPr>
                    <a:lnL w="9525" cap="flat" cmpd="sng" algn="ctr">
                      <a:solidFill>
                        <a:schemeClr val="bg1">
                          <a:lumMod val="50000"/>
                          <a:lumOff val="50000"/>
                        </a:schemeClr>
                      </a:solidFill>
                      <a:prstDash val="solid"/>
                      <a:round/>
                      <a:headEnd type="none" w="med" len="med"/>
                      <a:tailEnd type="none" w="med" len="med"/>
                    </a:lnL>
                    <a:lnR w="9525" cap="flat" cmpd="sng" algn="ctr">
                      <a:solidFill>
                        <a:schemeClr val="bg1">
                          <a:lumMod val="50000"/>
                          <a:lumOff val="50000"/>
                        </a:schemeClr>
                      </a:solidFill>
                      <a:prstDash val="solid"/>
                      <a:round/>
                      <a:headEnd type="none" w="med" len="med"/>
                      <a:tailEnd type="none" w="med" len="med"/>
                    </a:lnR>
                    <a:lnT w="9525" cap="flat" cmpd="sng" algn="ctr">
                      <a:solidFill>
                        <a:schemeClr val="tx1">
                          <a:lumMod val="50000"/>
                        </a:schemeClr>
                      </a:solidFill>
                      <a:prstDash val="solid"/>
                      <a:round/>
                      <a:headEnd type="none" w="med" len="med"/>
                      <a:tailEnd type="none" w="med" len="med"/>
                    </a:lnT>
                    <a:lnB w="9525" cap="flat" cmpd="sng" algn="ctr">
                      <a:solidFill>
                        <a:schemeClr val="bg1">
                          <a:lumMod val="50000"/>
                          <a:lumOff val="50000"/>
                        </a:schemeClr>
                      </a:solidFill>
                      <a:prstDash val="solid"/>
                      <a:round/>
                      <a:headEnd type="none" w="med" len="med"/>
                      <a:tailEnd type="none" w="med" len="med"/>
                    </a:lnB>
                  </a:tcPr>
                </a:tc>
                <a:tc>
                  <a:txBody>
                    <a:bodyPr/>
                    <a:lstStyle/>
                    <a:p>
                      <a:r>
                        <a:rPr lang="en-IN" dirty="0">
                          <a:ln>
                            <a:solidFill>
                              <a:schemeClr val="bg1"/>
                            </a:solidFill>
                          </a:ln>
                          <a:solidFill>
                            <a:schemeClr val="bg1"/>
                          </a:solidFill>
                        </a:rPr>
                        <a:t>89</a:t>
                      </a:r>
                    </a:p>
                  </a:txBody>
                  <a:tcPr>
                    <a:lnL w="9525" cap="flat" cmpd="sng" algn="ctr">
                      <a:solidFill>
                        <a:schemeClr val="bg1">
                          <a:lumMod val="50000"/>
                          <a:lumOff val="50000"/>
                        </a:schemeClr>
                      </a:solidFill>
                      <a:prstDash val="solid"/>
                      <a:round/>
                      <a:headEnd type="none" w="med" len="med"/>
                      <a:tailEnd type="none" w="med" len="med"/>
                    </a:lnL>
                    <a:lnR w="9525" cap="flat" cmpd="sng" algn="ctr">
                      <a:solidFill>
                        <a:schemeClr val="bg1">
                          <a:lumMod val="50000"/>
                          <a:lumOff val="50000"/>
                        </a:schemeClr>
                      </a:solidFill>
                      <a:prstDash val="solid"/>
                      <a:round/>
                      <a:headEnd type="none" w="med" len="med"/>
                      <a:tailEnd type="none" w="med" len="med"/>
                    </a:lnR>
                    <a:lnT w="9525" cap="flat" cmpd="sng" algn="ctr">
                      <a:solidFill>
                        <a:schemeClr val="bg1">
                          <a:lumMod val="50000"/>
                          <a:lumOff val="50000"/>
                        </a:schemeClr>
                      </a:solidFill>
                      <a:prstDash val="solid"/>
                      <a:round/>
                      <a:headEnd type="none" w="med" len="med"/>
                      <a:tailEnd type="none" w="med" len="med"/>
                    </a:lnT>
                    <a:lnB w="9525" cap="flat" cmpd="sng" algn="ctr">
                      <a:solidFill>
                        <a:schemeClr val="bg1">
                          <a:lumMod val="50000"/>
                          <a:lumOff val="50000"/>
                        </a:schemeClr>
                      </a:solidFill>
                      <a:prstDash val="solid"/>
                      <a:round/>
                      <a:headEnd type="none" w="med" len="med"/>
                      <a:tailEnd type="none" w="med" len="med"/>
                    </a:lnB>
                  </a:tcPr>
                </a:tc>
                <a:tc>
                  <a:txBody>
                    <a:bodyPr/>
                    <a:lstStyle/>
                    <a:p>
                      <a:r>
                        <a:rPr lang="en-IN" dirty="0">
                          <a:ln>
                            <a:solidFill>
                              <a:schemeClr val="bg1"/>
                            </a:solidFill>
                          </a:ln>
                          <a:solidFill>
                            <a:schemeClr val="bg1"/>
                          </a:solidFill>
                        </a:rPr>
                        <a:t>23</a:t>
                      </a:r>
                    </a:p>
                  </a:txBody>
                  <a:tcPr>
                    <a:lnL w="9525" cap="flat" cmpd="sng" algn="ctr">
                      <a:solidFill>
                        <a:schemeClr val="bg1">
                          <a:lumMod val="50000"/>
                          <a:lumOff val="50000"/>
                        </a:schemeClr>
                      </a:solidFill>
                      <a:prstDash val="solid"/>
                      <a:round/>
                      <a:headEnd type="none" w="med" len="med"/>
                      <a:tailEnd type="none" w="med" len="med"/>
                    </a:lnL>
                    <a:lnT w="9525" cap="flat" cmpd="sng" algn="ctr">
                      <a:solidFill>
                        <a:schemeClr val="bg1">
                          <a:lumMod val="50000"/>
                          <a:lumOff val="50000"/>
                        </a:schemeClr>
                      </a:solidFill>
                      <a:prstDash val="solid"/>
                      <a:round/>
                      <a:headEnd type="none" w="med" len="med"/>
                      <a:tailEnd type="none" w="med" len="med"/>
                    </a:lnT>
                    <a:lnB w="9525" cap="flat" cmpd="sng" algn="ctr">
                      <a:solidFill>
                        <a:schemeClr val="bg1">
                          <a:lumMod val="50000"/>
                          <a:lumOff val="50000"/>
                        </a:schemeClr>
                      </a:solidFill>
                      <a:prstDash val="solid"/>
                      <a:round/>
                      <a:headEnd type="none" w="med" len="med"/>
                      <a:tailEnd type="none" w="med" len="med"/>
                    </a:lnB>
                  </a:tcPr>
                </a:tc>
                <a:extLst>
                  <a:ext uri="{0D108BD9-81ED-4DB2-BD59-A6C34878D82A}">
                    <a16:rowId xmlns:a16="http://schemas.microsoft.com/office/drawing/2014/main" val="2143020674"/>
                  </a:ext>
                </a:extLst>
              </a:tr>
              <a:tr h="403899">
                <a:tc>
                  <a:txBody>
                    <a:bodyPr/>
                    <a:lstStyle/>
                    <a:p>
                      <a:r>
                        <a:rPr lang="en-IN" dirty="0">
                          <a:ln>
                            <a:solidFill>
                              <a:schemeClr val="bg1"/>
                            </a:solidFill>
                          </a:ln>
                          <a:solidFill>
                            <a:schemeClr val="bg1"/>
                          </a:solidFill>
                        </a:rPr>
                        <a:t>13</a:t>
                      </a:r>
                    </a:p>
                  </a:txBody>
                  <a:tcPr>
                    <a:lnR w="9525" cap="flat" cmpd="sng" algn="ctr">
                      <a:solidFill>
                        <a:schemeClr val="bg1">
                          <a:lumMod val="50000"/>
                          <a:lumOff val="50000"/>
                        </a:schemeClr>
                      </a:solidFill>
                      <a:prstDash val="solid"/>
                      <a:round/>
                      <a:headEnd type="none" w="med" len="med"/>
                      <a:tailEnd type="none" w="med" len="med"/>
                    </a:lnR>
                    <a:lnT w="9525" cap="flat" cmpd="sng" algn="ctr">
                      <a:solidFill>
                        <a:schemeClr val="bg1">
                          <a:lumMod val="50000"/>
                          <a:lumOff val="50000"/>
                        </a:schemeClr>
                      </a:solidFill>
                      <a:prstDash val="solid"/>
                      <a:round/>
                      <a:headEnd type="none" w="med" len="med"/>
                      <a:tailEnd type="none" w="med" len="med"/>
                    </a:lnT>
                    <a:lnB w="9525" cap="flat" cmpd="sng" algn="ctr">
                      <a:solidFill>
                        <a:schemeClr val="bg1">
                          <a:lumMod val="50000"/>
                          <a:lumOff val="50000"/>
                        </a:schemeClr>
                      </a:solidFill>
                      <a:prstDash val="solid"/>
                      <a:round/>
                      <a:headEnd type="none" w="med" len="med"/>
                      <a:tailEnd type="none" w="med" len="med"/>
                    </a:lnB>
                  </a:tcPr>
                </a:tc>
                <a:tc>
                  <a:txBody>
                    <a:bodyPr/>
                    <a:lstStyle/>
                    <a:p>
                      <a:r>
                        <a:rPr lang="en-IN" dirty="0">
                          <a:ln>
                            <a:solidFill>
                              <a:schemeClr val="bg1"/>
                            </a:solidFill>
                          </a:ln>
                          <a:solidFill>
                            <a:schemeClr val="bg1"/>
                          </a:solidFill>
                        </a:rPr>
                        <a:t>6</a:t>
                      </a:r>
                    </a:p>
                  </a:txBody>
                  <a:tcPr>
                    <a:lnL w="9525" cap="flat" cmpd="sng" algn="ctr">
                      <a:solidFill>
                        <a:schemeClr val="bg1">
                          <a:lumMod val="50000"/>
                          <a:lumOff val="50000"/>
                        </a:schemeClr>
                      </a:solidFill>
                      <a:prstDash val="solid"/>
                      <a:round/>
                      <a:headEnd type="none" w="med" len="med"/>
                      <a:tailEnd type="none" w="med" len="med"/>
                    </a:lnL>
                    <a:lnR w="9525" cap="flat" cmpd="sng" algn="ctr">
                      <a:solidFill>
                        <a:schemeClr val="bg1">
                          <a:lumMod val="50000"/>
                          <a:lumOff val="50000"/>
                        </a:schemeClr>
                      </a:solidFill>
                      <a:prstDash val="solid"/>
                      <a:round/>
                      <a:headEnd type="none" w="med" len="med"/>
                      <a:tailEnd type="none" w="med" len="med"/>
                    </a:lnR>
                    <a:lnT w="9525" cap="flat" cmpd="sng" algn="ctr">
                      <a:solidFill>
                        <a:schemeClr val="bg1">
                          <a:lumMod val="50000"/>
                          <a:lumOff val="50000"/>
                        </a:schemeClr>
                      </a:solidFill>
                      <a:prstDash val="solid"/>
                      <a:round/>
                      <a:headEnd type="none" w="med" len="med"/>
                      <a:tailEnd type="none" w="med" len="med"/>
                    </a:lnT>
                    <a:lnB w="9525" cap="flat" cmpd="sng" algn="ctr">
                      <a:solidFill>
                        <a:schemeClr val="bg1">
                          <a:lumMod val="50000"/>
                          <a:lumOff val="50000"/>
                        </a:schemeClr>
                      </a:solidFill>
                      <a:prstDash val="solid"/>
                      <a:round/>
                      <a:headEnd type="none" w="med" len="med"/>
                      <a:tailEnd type="none" w="med" len="med"/>
                    </a:lnB>
                  </a:tcPr>
                </a:tc>
                <a:tc>
                  <a:txBody>
                    <a:bodyPr/>
                    <a:lstStyle/>
                    <a:p>
                      <a:r>
                        <a:rPr lang="en-IN" dirty="0">
                          <a:ln>
                            <a:solidFill>
                              <a:schemeClr val="bg1"/>
                            </a:solidFill>
                          </a:ln>
                          <a:solidFill>
                            <a:schemeClr val="bg1"/>
                          </a:solidFill>
                        </a:rPr>
                        <a:t>50</a:t>
                      </a:r>
                    </a:p>
                  </a:txBody>
                  <a:tcPr>
                    <a:lnL w="9525" cap="flat" cmpd="sng" algn="ctr">
                      <a:solidFill>
                        <a:schemeClr val="bg1">
                          <a:lumMod val="50000"/>
                          <a:lumOff val="50000"/>
                        </a:schemeClr>
                      </a:solidFill>
                      <a:prstDash val="solid"/>
                      <a:round/>
                      <a:headEnd type="none" w="med" len="med"/>
                      <a:tailEnd type="none" w="med" len="med"/>
                    </a:lnL>
                    <a:lnR w="9525" cap="flat" cmpd="sng" algn="ctr">
                      <a:solidFill>
                        <a:schemeClr val="bg1">
                          <a:lumMod val="50000"/>
                          <a:lumOff val="50000"/>
                        </a:schemeClr>
                      </a:solidFill>
                      <a:prstDash val="solid"/>
                      <a:round/>
                      <a:headEnd type="none" w="med" len="med"/>
                      <a:tailEnd type="none" w="med" len="med"/>
                    </a:lnR>
                    <a:lnT w="9525" cap="flat" cmpd="sng" algn="ctr">
                      <a:solidFill>
                        <a:schemeClr val="bg1">
                          <a:lumMod val="50000"/>
                          <a:lumOff val="50000"/>
                        </a:schemeClr>
                      </a:solidFill>
                      <a:prstDash val="solid"/>
                      <a:round/>
                      <a:headEnd type="none" w="med" len="med"/>
                      <a:tailEnd type="none" w="med" len="med"/>
                    </a:lnT>
                    <a:lnB w="9525" cap="flat" cmpd="sng" algn="ctr">
                      <a:solidFill>
                        <a:schemeClr val="bg1">
                          <a:lumMod val="50000"/>
                          <a:lumOff val="50000"/>
                        </a:schemeClr>
                      </a:solidFill>
                      <a:prstDash val="solid"/>
                      <a:round/>
                      <a:headEnd type="none" w="med" len="med"/>
                      <a:tailEnd type="none" w="med" len="med"/>
                    </a:lnB>
                  </a:tcPr>
                </a:tc>
                <a:tc>
                  <a:txBody>
                    <a:bodyPr/>
                    <a:lstStyle/>
                    <a:p>
                      <a:r>
                        <a:rPr lang="en-IN" dirty="0">
                          <a:ln>
                            <a:solidFill>
                              <a:schemeClr val="bg1"/>
                            </a:solidFill>
                          </a:ln>
                          <a:solidFill>
                            <a:schemeClr val="bg1"/>
                          </a:solidFill>
                        </a:rPr>
                        <a:t>70</a:t>
                      </a:r>
                    </a:p>
                  </a:txBody>
                  <a:tcPr>
                    <a:lnL w="9525" cap="flat" cmpd="sng" algn="ctr">
                      <a:solidFill>
                        <a:schemeClr val="bg1">
                          <a:lumMod val="50000"/>
                          <a:lumOff val="50000"/>
                        </a:schemeClr>
                      </a:solidFill>
                      <a:prstDash val="solid"/>
                      <a:round/>
                      <a:headEnd type="none" w="med" len="med"/>
                      <a:tailEnd type="none" w="med" len="med"/>
                    </a:lnL>
                    <a:lnR w="9525" cap="flat" cmpd="sng" algn="ctr">
                      <a:solidFill>
                        <a:schemeClr val="bg1">
                          <a:lumMod val="50000"/>
                          <a:lumOff val="50000"/>
                        </a:schemeClr>
                      </a:solidFill>
                      <a:prstDash val="solid"/>
                      <a:round/>
                      <a:headEnd type="none" w="med" len="med"/>
                      <a:tailEnd type="none" w="med" len="med"/>
                    </a:lnR>
                    <a:lnT w="9525" cap="flat" cmpd="sng" algn="ctr">
                      <a:solidFill>
                        <a:schemeClr val="bg1">
                          <a:lumMod val="50000"/>
                          <a:lumOff val="50000"/>
                        </a:schemeClr>
                      </a:solidFill>
                      <a:prstDash val="solid"/>
                      <a:round/>
                      <a:headEnd type="none" w="med" len="med"/>
                      <a:tailEnd type="none" w="med" len="med"/>
                    </a:lnT>
                    <a:lnB w="9525" cap="flat" cmpd="sng" algn="ctr">
                      <a:solidFill>
                        <a:schemeClr val="bg1">
                          <a:lumMod val="50000"/>
                          <a:lumOff val="50000"/>
                        </a:schemeClr>
                      </a:solidFill>
                      <a:prstDash val="solid"/>
                      <a:round/>
                      <a:headEnd type="none" w="med" len="med"/>
                      <a:tailEnd type="none" w="med" len="med"/>
                    </a:lnB>
                  </a:tcPr>
                </a:tc>
                <a:tc>
                  <a:txBody>
                    <a:bodyPr/>
                    <a:lstStyle/>
                    <a:p>
                      <a:r>
                        <a:rPr lang="en-IN" dirty="0">
                          <a:ln>
                            <a:solidFill>
                              <a:schemeClr val="bg1"/>
                            </a:solidFill>
                          </a:ln>
                          <a:solidFill>
                            <a:schemeClr val="bg1"/>
                          </a:solidFill>
                        </a:rPr>
                        <a:t>0</a:t>
                      </a:r>
                    </a:p>
                  </a:txBody>
                  <a:tcPr>
                    <a:lnL w="9525" cap="flat" cmpd="sng" algn="ctr">
                      <a:solidFill>
                        <a:schemeClr val="bg1">
                          <a:lumMod val="50000"/>
                          <a:lumOff val="50000"/>
                        </a:schemeClr>
                      </a:solidFill>
                      <a:prstDash val="solid"/>
                      <a:round/>
                      <a:headEnd type="none" w="med" len="med"/>
                      <a:tailEnd type="none" w="med" len="med"/>
                    </a:lnL>
                    <a:lnR w="9525" cap="flat" cmpd="sng" algn="ctr">
                      <a:solidFill>
                        <a:schemeClr val="bg1">
                          <a:lumMod val="50000"/>
                          <a:lumOff val="50000"/>
                        </a:schemeClr>
                      </a:solidFill>
                      <a:prstDash val="solid"/>
                      <a:round/>
                      <a:headEnd type="none" w="med" len="med"/>
                      <a:tailEnd type="none" w="med" len="med"/>
                    </a:lnR>
                    <a:lnT w="9525" cap="flat" cmpd="sng" algn="ctr">
                      <a:solidFill>
                        <a:schemeClr val="bg1">
                          <a:lumMod val="50000"/>
                          <a:lumOff val="50000"/>
                        </a:schemeClr>
                      </a:solidFill>
                      <a:prstDash val="solid"/>
                      <a:round/>
                      <a:headEnd type="none" w="med" len="med"/>
                      <a:tailEnd type="none" w="med" len="med"/>
                    </a:lnT>
                    <a:lnB w="9525" cap="flat" cmpd="sng" algn="ctr">
                      <a:solidFill>
                        <a:schemeClr val="bg1">
                          <a:lumMod val="50000"/>
                          <a:lumOff val="50000"/>
                        </a:schemeClr>
                      </a:solidFill>
                      <a:prstDash val="solid"/>
                      <a:round/>
                      <a:headEnd type="none" w="med" len="med"/>
                      <a:tailEnd type="none" w="med" len="med"/>
                    </a:lnB>
                  </a:tcPr>
                </a:tc>
                <a:tc>
                  <a:txBody>
                    <a:bodyPr/>
                    <a:lstStyle/>
                    <a:p>
                      <a:r>
                        <a:rPr lang="en-IN" dirty="0">
                          <a:ln>
                            <a:solidFill>
                              <a:schemeClr val="bg1"/>
                            </a:solidFill>
                          </a:ln>
                          <a:solidFill>
                            <a:schemeClr val="bg1"/>
                          </a:solidFill>
                        </a:rPr>
                        <a:t>33</a:t>
                      </a:r>
                    </a:p>
                  </a:txBody>
                  <a:tcPr>
                    <a:lnL w="9525" cap="flat" cmpd="sng" algn="ctr">
                      <a:solidFill>
                        <a:schemeClr val="bg1">
                          <a:lumMod val="50000"/>
                          <a:lumOff val="50000"/>
                        </a:schemeClr>
                      </a:solidFill>
                      <a:prstDash val="solid"/>
                      <a:round/>
                      <a:headEnd type="none" w="med" len="med"/>
                      <a:tailEnd type="none" w="med" len="med"/>
                    </a:lnL>
                    <a:lnT w="9525" cap="flat" cmpd="sng" algn="ctr">
                      <a:solidFill>
                        <a:schemeClr val="bg1">
                          <a:lumMod val="50000"/>
                          <a:lumOff val="50000"/>
                        </a:schemeClr>
                      </a:solidFill>
                      <a:prstDash val="solid"/>
                      <a:round/>
                      <a:headEnd type="none" w="med" len="med"/>
                      <a:tailEnd type="none" w="med" len="med"/>
                    </a:lnT>
                    <a:lnB w="9525" cap="flat" cmpd="sng" algn="ctr">
                      <a:solidFill>
                        <a:schemeClr val="bg1">
                          <a:lumMod val="50000"/>
                          <a:lumOff val="50000"/>
                        </a:schemeClr>
                      </a:solidFill>
                      <a:prstDash val="solid"/>
                      <a:round/>
                      <a:headEnd type="none" w="med" len="med"/>
                      <a:tailEnd type="none" w="med" len="med"/>
                    </a:lnB>
                  </a:tcPr>
                </a:tc>
                <a:extLst>
                  <a:ext uri="{0D108BD9-81ED-4DB2-BD59-A6C34878D82A}">
                    <a16:rowId xmlns:a16="http://schemas.microsoft.com/office/drawing/2014/main" val="1619273916"/>
                  </a:ext>
                </a:extLst>
              </a:tr>
              <a:tr h="403899">
                <a:tc>
                  <a:txBody>
                    <a:bodyPr/>
                    <a:lstStyle/>
                    <a:p>
                      <a:r>
                        <a:rPr lang="en-IN" dirty="0">
                          <a:ln>
                            <a:solidFill>
                              <a:schemeClr val="bg1"/>
                            </a:solidFill>
                          </a:ln>
                          <a:solidFill>
                            <a:schemeClr val="bg1"/>
                          </a:solidFill>
                        </a:rPr>
                        <a:t>30</a:t>
                      </a:r>
                    </a:p>
                  </a:txBody>
                  <a:tcPr>
                    <a:lnR w="9525" cap="flat" cmpd="sng" algn="ctr">
                      <a:solidFill>
                        <a:schemeClr val="bg1">
                          <a:lumMod val="50000"/>
                          <a:lumOff val="50000"/>
                        </a:schemeClr>
                      </a:solidFill>
                      <a:prstDash val="solid"/>
                      <a:round/>
                      <a:headEnd type="none" w="med" len="med"/>
                      <a:tailEnd type="none" w="med" len="med"/>
                    </a:lnR>
                    <a:lnT w="9525" cap="flat" cmpd="sng" algn="ctr">
                      <a:solidFill>
                        <a:schemeClr val="bg1">
                          <a:lumMod val="50000"/>
                          <a:lumOff val="50000"/>
                        </a:schemeClr>
                      </a:solidFill>
                      <a:prstDash val="solid"/>
                      <a:round/>
                      <a:headEnd type="none" w="med" len="med"/>
                      <a:tailEnd type="none" w="med" len="med"/>
                    </a:lnT>
                  </a:tcPr>
                </a:tc>
                <a:tc>
                  <a:txBody>
                    <a:bodyPr/>
                    <a:lstStyle/>
                    <a:p>
                      <a:r>
                        <a:rPr lang="en-IN" dirty="0">
                          <a:ln>
                            <a:solidFill>
                              <a:schemeClr val="bg1"/>
                            </a:solidFill>
                          </a:ln>
                          <a:solidFill>
                            <a:schemeClr val="bg1"/>
                          </a:solidFill>
                        </a:rPr>
                        <a:t>11</a:t>
                      </a:r>
                    </a:p>
                  </a:txBody>
                  <a:tcPr>
                    <a:lnL w="9525" cap="flat" cmpd="sng" algn="ctr">
                      <a:solidFill>
                        <a:schemeClr val="bg1">
                          <a:lumMod val="50000"/>
                          <a:lumOff val="50000"/>
                        </a:schemeClr>
                      </a:solidFill>
                      <a:prstDash val="solid"/>
                      <a:round/>
                      <a:headEnd type="none" w="med" len="med"/>
                      <a:tailEnd type="none" w="med" len="med"/>
                    </a:lnL>
                    <a:lnR w="9525" cap="flat" cmpd="sng" algn="ctr">
                      <a:solidFill>
                        <a:schemeClr val="bg1">
                          <a:lumMod val="50000"/>
                          <a:lumOff val="50000"/>
                        </a:schemeClr>
                      </a:solidFill>
                      <a:prstDash val="solid"/>
                      <a:round/>
                      <a:headEnd type="none" w="med" len="med"/>
                      <a:tailEnd type="none" w="med" len="med"/>
                    </a:lnR>
                    <a:lnT w="9525" cap="flat" cmpd="sng" algn="ctr">
                      <a:solidFill>
                        <a:schemeClr val="bg1">
                          <a:lumMod val="50000"/>
                          <a:lumOff val="50000"/>
                        </a:schemeClr>
                      </a:solidFill>
                      <a:prstDash val="solid"/>
                      <a:round/>
                      <a:headEnd type="none" w="med" len="med"/>
                      <a:tailEnd type="none" w="med" len="med"/>
                    </a:lnT>
                  </a:tcPr>
                </a:tc>
                <a:tc>
                  <a:txBody>
                    <a:bodyPr/>
                    <a:lstStyle/>
                    <a:p>
                      <a:r>
                        <a:rPr lang="en-IN" dirty="0">
                          <a:ln>
                            <a:solidFill>
                              <a:schemeClr val="bg1"/>
                            </a:solidFill>
                          </a:ln>
                          <a:solidFill>
                            <a:schemeClr val="bg1"/>
                          </a:solidFill>
                        </a:rPr>
                        <a:t>35</a:t>
                      </a:r>
                    </a:p>
                  </a:txBody>
                  <a:tcPr>
                    <a:lnL w="9525" cap="flat" cmpd="sng" algn="ctr">
                      <a:solidFill>
                        <a:schemeClr val="bg1">
                          <a:lumMod val="50000"/>
                          <a:lumOff val="50000"/>
                        </a:schemeClr>
                      </a:solidFill>
                      <a:prstDash val="solid"/>
                      <a:round/>
                      <a:headEnd type="none" w="med" len="med"/>
                      <a:tailEnd type="none" w="med" len="med"/>
                    </a:lnL>
                    <a:lnR w="9525" cap="flat" cmpd="sng" algn="ctr">
                      <a:solidFill>
                        <a:schemeClr val="bg1">
                          <a:lumMod val="50000"/>
                          <a:lumOff val="50000"/>
                        </a:schemeClr>
                      </a:solidFill>
                      <a:prstDash val="solid"/>
                      <a:round/>
                      <a:headEnd type="none" w="med" len="med"/>
                      <a:tailEnd type="none" w="med" len="med"/>
                    </a:lnR>
                    <a:lnT w="9525" cap="flat" cmpd="sng" algn="ctr">
                      <a:solidFill>
                        <a:schemeClr val="bg1">
                          <a:lumMod val="50000"/>
                          <a:lumOff val="50000"/>
                        </a:schemeClr>
                      </a:solidFill>
                      <a:prstDash val="solid"/>
                      <a:round/>
                      <a:headEnd type="none" w="med" len="med"/>
                      <a:tailEnd type="none" w="med" len="med"/>
                    </a:lnT>
                  </a:tcPr>
                </a:tc>
                <a:tc>
                  <a:txBody>
                    <a:bodyPr/>
                    <a:lstStyle/>
                    <a:p>
                      <a:r>
                        <a:rPr lang="en-IN" dirty="0">
                          <a:ln>
                            <a:solidFill>
                              <a:schemeClr val="bg1"/>
                            </a:solidFill>
                          </a:ln>
                          <a:solidFill>
                            <a:schemeClr val="bg1"/>
                          </a:solidFill>
                        </a:rPr>
                        <a:t>75</a:t>
                      </a:r>
                    </a:p>
                  </a:txBody>
                  <a:tcPr>
                    <a:lnL w="9525" cap="flat" cmpd="sng" algn="ctr">
                      <a:solidFill>
                        <a:schemeClr val="bg1">
                          <a:lumMod val="50000"/>
                          <a:lumOff val="50000"/>
                        </a:schemeClr>
                      </a:solidFill>
                      <a:prstDash val="solid"/>
                      <a:round/>
                      <a:headEnd type="none" w="med" len="med"/>
                      <a:tailEnd type="none" w="med" len="med"/>
                    </a:lnL>
                    <a:lnR w="9525" cap="flat" cmpd="sng" algn="ctr">
                      <a:solidFill>
                        <a:schemeClr val="bg1">
                          <a:lumMod val="50000"/>
                          <a:lumOff val="50000"/>
                        </a:schemeClr>
                      </a:solidFill>
                      <a:prstDash val="solid"/>
                      <a:round/>
                      <a:headEnd type="none" w="med" len="med"/>
                      <a:tailEnd type="none" w="med" len="med"/>
                    </a:lnR>
                    <a:lnT w="9525" cap="flat" cmpd="sng" algn="ctr">
                      <a:solidFill>
                        <a:schemeClr val="bg1">
                          <a:lumMod val="50000"/>
                          <a:lumOff val="50000"/>
                        </a:schemeClr>
                      </a:solidFill>
                      <a:prstDash val="solid"/>
                      <a:round/>
                      <a:headEnd type="none" w="med" len="med"/>
                      <a:tailEnd type="none" w="med" len="med"/>
                    </a:lnT>
                  </a:tcPr>
                </a:tc>
                <a:tc>
                  <a:txBody>
                    <a:bodyPr/>
                    <a:lstStyle/>
                    <a:p>
                      <a:r>
                        <a:rPr lang="en-IN" dirty="0">
                          <a:ln>
                            <a:solidFill>
                              <a:schemeClr val="bg1"/>
                            </a:solidFill>
                          </a:ln>
                          <a:solidFill>
                            <a:schemeClr val="bg1"/>
                          </a:solidFill>
                        </a:rPr>
                        <a:t>15</a:t>
                      </a:r>
                    </a:p>
                  </a:txBody>
                  <a:tcPr>
                    <a:lnL w="9525" cap="flat" cmpd="sng" algn="ctr">
                      <a:solidFill>
                        <a:schemeClr val="bg1">
                          <a:lumMod val="50000"/>
                          <a:lumOff val="50000"/>
                        </a:schemeClr>
                      </a:solidFill>
                      <a:prstDash val="solid"/>
                      <a:round/>
                      <a:headEnd type="none" w="med" len="med"/>
                      <a:tailEnd type="none" w="med" len="med"/>
                    </a:lnL>
                    <a:lnR w="9525" cap="flat" cmpd="sng" algn="ctr">
                      <a:solidFill>
                        <a:schemeClr val="bg1">
                          <a:lumMod val="50000"/>
                          <a:lumOff val="50000"/>
                        </a:schemeClr>
                      </a:solidFill>
                      <a:prstDash val="solid"/>
                      <a:round/>
                      <a:headEnd type="none" w="med" len="med"/>
                      <a:tailEnd type="none" w="med" len="med"/>
                    </a:lnR>
                    <a:lnT w="9525" cap="flat" cmpd="sng" algn="ctr">
                      <a:solidFill>
                        <a:schemeClr val="bg1">
                          <a:lumMod val="50000"/>
                          <a:lumOff val="50000"/>
                        </a:schemeClr>
                      </a:solidFill>
                      <a:prstDash val="solid"/>
                      <a:round/>
                      <a:headEnd type="none" w="med" len="med"/>
                      <a:tailEnd type="none" w="med" len="med"/>
                    </a:lnT>
                  </a:tcPr>
                </a:tc>
                <a:tc>
                  <a:txBody>
                    <a:bodyPr/>
                    <a:lstStyle/>
                    <a:p>
                      <a:r>
                        <a:rPr lang="en-IN" dirty="0">
                          <a:ln>
                            <a:solidFill>
                              <a:schemeClr val="bg1"/>
                            </a:solidFill>
                          </a:ln>
                          <a:solidFill>
                            <a:schemeClr val="bg1"/>
                          </a:solidFill>
                        </a:rPr>
                        <a:t>4</a:t>
                      </a:r>
                    </a:p>
                  </a:txBody>
                  <a:tcPr>
                    <a:lnL w="9525" cap="flat" cmpd="sng" algn="ctr">
                      <a:solidFill>
                        <a:schemeClr val="bg1">
                          <a:lumMod val="50000"/>
                          <a:lumOff val="50000"/>
                        </a:schemeClr>
                      </a:solidFill>
                      <a:prstDash val="solid"/>
                      <a:round/>
                      <a:headEnd type="none" w="med" len="med"/>
                      <a:tailEnd type="none" w="med" len="med"/>
                    </a:lnL>
                    <a:lnT w="9525" cap="flat" cmpd="sng" algn="ctr">
                      <a:solidFill>
                        <a:schemeClr val="bg1">
                          <a:lumMod val="50000"/>
                          <a:lumOff val="50000"/>
                        </a:schemeClr>
                      </a:solidFill>
                      <a:prstDash val="solid"/>
                      <a:round/>
                      <a:headEnd type="none" w="med" len="med"/>
                      <a:tailEnd type="none" w="med" len="med"/>
                    </a:lnT>
                  </a:tcPr>
                </a:tc>
                <a:extLst>
                  <a:ext uri="{0D108BD9-81ED-4DB2-BD59-A6C34878D82A}">
                    <a16:rowId xmlns:a16="http://schemas.microsoft.com/office/drawing/2014/main" val="2500915662"/>
                  </a:ext>
                </a:extLst>
              </a:tr>
            </a:tbl>
          </a:graphicData>
        </a:graphic>
      </p:graphicFrame>
      <p:graphicFrame>
        <p:nvGraphicFramePr>
          <p:cNvPr id="10" name="Table 9">
            <a:extLst>
              <a:ext uri="{FF2B5EF4-FFF2-40B4-BE49-F238E27FC236}">
                <a16:creationId xmlns:a16="http://schemas.microsoft.com/office/drawing/2014/main" id="{27CC7127-C0AB-4A88-BF4B-7067C5CB5A81}"/>
              </a:ext>
            </a:extLst>
          </p:cNvPr>
          <p:cNvGraphicFramePr>
            <a:graphicFrameLocks noGrp="1"/>
          </p:cNvGraphicFramePr>
          <p:nvPr/>
        </p:nvGraphicFramePr>
        <p:xfrm>
          <a:off x="-719091" y="2317072"/>
          <a:ext cx="208280" cy="365760"/>
        </p:xfrm>
        <a:graphic>
          <a:graphicData uri="http://schemas.openxmlformats.org/drawingml/2006/table">
            <a:tbl>
              <a:tblPr/>
              <a:tblGrid>
                <a:gridCol w="208280">
                  <a:extLst>
                    <a:ext uri="{9D8B030D-6E8A-4147-A177-3AD203B41FA5}">
                      <a16:colId xmlns:a16="http://schemas.microsoft.com/office/drawing/2014/main" val="3753776693"/>
                    </a:ext>
                  </a:extLst>
                </a:gridCol>
              </a:tblGrid>
              <a:tr h="0">
                <a:tc>
                  <a:txBody>
                    <a:bodyPr/>
                    <a:lstStyle/>
                    <a:p>
                      <a:endParaRPr lang="en-IN" dirty="0"/>
                    </a:p>
                  </a:txBody>
                  <a:tcPr>
                    <a:lnL w="9525" cmpd="sng">
                      <a:solidFill>
                        <a:schemeClr val="bg1">
                          <a:lumMod val="50000"/>
                          <a:lumOff val="50000"/>
                        </a:schemeClr>
                      </a:solidFill>
                      <a:prstDash val="solid"/>
                    </a:lnL>
                    <a:lnR w="9525" cmpd="sng">
                      <a:solidFill>
                        <a:schemeClr val="bg1">
                          <a:lumMod val="50000"/>
                          <a:lumOff val="50000"/>
                        </a:schemeClr>
                      </a:solidFill>
                      <a:prstDash val="solid"/>
                    </a:lnR>
                    <a:lnT w="9525" cmpd="sng">
                      <a:solidFill>
                        <a:schemeClr val="bg1">
                          <a:lumMod val="50000"/>
                          <a:lumOff val="50000"/>
                        </a:schemeClr>
                      </a:solidFill>
                      <a:prstDash val="solid"/>
                    </a:lnT>
                    <a:lnB w="9525" cmpd="sng">
                      <a:solidFill>
                        <a:schemeClr val="bg1">
                          <a:lumMod val="50000"/>
                          <a:lumOff val="50000"/>
                        </a:schemeClr>
                      </a:solidFill>
                      <a:prstDash val="solid"/>
                    </a:lnB>
                  </a:tcPr>
                </a:tc>
                <a:extLst>
                  <a:ext uri="{0D108BD9-81ED-4DB2-BD59-A6C34878D82A}">
                    <a16:rowId xmlns:a16="http://schemas.microsoft.com/office/drawing/2014/main" val="909014109"/>
                  </a:ext>
                </a:extLst>
              </a:tr>
            </a:tbl>
          </a:graphicData>
        </a:graphic>
      </p:graphicFrame>
    </p:spTree>
    <p:extLst>
      <p:ext uri="{BB962C8B-B14F-4D97-AF65-F5344CB8AC3E}">
        <p14:creationId xmlns:p14="http://schemas.microsoft.com/office/powerpoint/2010/main" val="19615560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FE3CDE-494A-4C58-AE2B-6DC856CE1040}"/>
              </a:ext>
            </a:extLst>
          </p:cNvPr>
          <p:cNvSpPr>
            <a:spLocks noGrp="1"/>
          </p:cNvSpPr>
          <p:nvPr>
            <p:ph type="title"/>
          </p:nvPr>
        </p:nvSpPr>
        <p:spPr>
          <a:xfrm>
            <a:off x="0" y="159755"/>
            <a:ext cx="11878322" cy="692501"/>
          </a:xfrm>
        </p:spPr>
        <p:txBody>
          <a:bodyPr/>
          <a:lstStyle/>
          <a:p>
            <a:r>
              <a:rPr lang="en-IN" sz="4400" dirty="0"/>
              <a:t> 2. </a:t>
            </a:r>
            <a:r>
              <a:rPr lang="en-IN" sz="4400" b="1" dirty="0"/>
              <a:t>Hidden Layer </a:t>
            </a:r>
            <a:br>
              <a:rPr lang="en-IN" sz="3200" b="1" dirty="0"/>
            </a:br>
            <a:br>
              <a:rPr lang="en-IN" sz="3200" b="1" dirty="0"/>
            </a:br>
            <a:br>
              <a:rPr lang="en-IN" sz="3200" dirty="0"/>
            </a:br>
            <a:br>
              <a:rPr lang="en-IN" dirty="0"/>
            </a:br>
            <a:endParaRPr lang="en-IN" sz="3200" dirty="0"/>
          </a:p>
        </p:txBody>
      </p:sp>
      <p:pic>
        <p:nvPicPr>
          <p:cNvPr id="5" name="Picture 4">
            <a:extLst>
              <a:ext uri="{FF2B5EF4-FFF2-40B4-BE49-F238E27FC236}">
                <a16:creationId xmlns:a16="http://schemas.microsoft.com/office/drawing/2014/main" id="{B49C3854-8C18-4A17-AE5D-E6EF118385EE}"/>
              </a:ext>
            </a:extLst>
          </p:cNvPr>
          <p:cNvPicPr>
            <a:picLocks noChangeAspect="1"/>
          </p:cNvPicPr>
          <p:nvPr/>
        </p:nvPicPr>
        <p:blipFill rotWithShape="1">
          <a:blip r:embed="rId2"/>
          <a:srcRect l="6989" t="43754" r="58282" b="24790"/>
          <a:stretch/>
        </p:blipFill>
        <p:spPr>
          <a:xfrm>
            <a:off x="3098307" y="4518734"/>
            <a:ext cx="4696287" cy="2339266"/>
          </a:xfrm>
          <a:prstGeom prst="rect">
            <a:avLst/>
          </a:prstGeom>
        </p:spPr>
      </p:pic>
      <p:sp>
        <p:nvSpPr>
          <p:cNvPr id="6" name="Rectangle 5">
            <a:extLst>
              <a:ext uri="{FF2B5EF4-FFF2-40B4-BE49-F238E27FC236}">
                <a16:creationId xmlns:a16="http://schemas.microsoft.com/office/drawing/2014/main" id="{758F437E-B185-490F-9BF8-FB3F8110A472}"/>
              </a:ext>
            </a:extLst>
          </p:cNvPr>
          <p:cNvSpPr/>
          <p:nvPr/>
        </p:nvSpPr>
        <p:spPr>
          <a:xfrm>
            <a:off x="71022" y="1014248"/>
            <a:ext cx="12192000" cy="4185761"/>
          </a:xfrm>
          <a:prstGeom prst="rect">
            <a:avLst/>
          </a:prstGeom>
          <a:noFill/>
        </p:spPr>
        <p:txBody>
          <a:bodyPr wrap="square" lIns="91440" tIns="45720" rIns="91440" bIns="45720">
            <a:spAutoFit/>
          </a:bodyPr>
          <a:lstStyle/>
          <a:p>
            <a:pPr marL="285750" indent="-285750">
              <a:buFont typeface="Arial" panose="020B0604020202020204" pitchFamily="34" charset="0"/>
              <a:buChar char="•"/>
            </a:pPr>
            <a:r>
              <a:rPr lang="en-IN" sz="2800" dirty="0"/>
              <a:t>Hidden Layer Carries out feature extraction by performing certain calculations and Manipulations.</a:t>
            </a:r>
          </a:p>
          <a:p>
            <a:pPr marL="285750" indent="-285750">
              <a:buFont typeface="Arial" panose="020B0604020202020204" pitchFamily="34" charset="0"/>
              <a:buChar char="•"/>
            </a:pPr>
            <a:r>
              <a:rPr lang="en-IN" sz="2800" dirty="0"/>
              <a:t>This is a part that reorganizes the picture in multiple ways till we get some data that is easy to read for Neural Network. This layer uses the matrix filter and perform convolutional operation to detect operation.</a:t>
            </a:r>
          </a:p>
          <a:p>
            <a:pPr marL="285750" indent="-285750">
              <a:buFont typeface="Arial" panose="020B0604020202020204" pitchFamily="34" charset="0"/>
              <a:buChar char="•"/>
            </a:pPr>
            <a:r>
              <a:rPr lang="en-IN" sz="2800" dirty="0"/>
              <a:t>There are multiple hidden layers like Convolutional Layer, </a:t>
            </a:r>
            <a:r>
              <a:rPr lang="en-IN" sz="2800" dirty="0" err="1"/>
              <a:t>ReL</a:t>
            </a:r>
            <a:r>
              <a:rPr lang="en-IN" sz="2800" dirty="0"/>
              <a:t> U layer, Pooling layer etc. that perform feature extraction from the image.</a:t>
            </a:r>
            <a:br>
              <a:rPr lang="en-IN" sz="1400" b="1" dirty="0"/>
            </a:br>
            <a:endParaRPr lang="en-US" sz="14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20720435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Override1.xml><?xml version="1.0" encoding="utf-8"?>
<a:themeOverride xmlns:a="http://schemas.openxmlformats.org/drawingml/2006/main">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themeOverride>
</file>

<file path=ppt/theme/themeOverride2.xml><?xml version="1.0" encoding="utf-8"?>
<a:themeOverride xmlns:a="http://schemas.openxmlformats.org/drawingml/2006/main">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themeOverride>
</file>

<file path=docProps/app.xml><?xml version="1.0" encoding="utf-8"?>
<Properties xmlns="http://schemas.openxmlformats.org/officeDocument/2006/extended-properties" xmlns:vt="http://schemas.openxmlformats.org/officeDocument/2006/docPropsVTypes">
  <Template/>
  <TotalTime>3794</TotalTime>
  <Words>3979</Words>
  <Application>Microsoft Office PowerPoint</Application>
  <PresentationFormat>Widescreen</PresentationFormat>
  <Paragraphs>745</Paragraphs>
  <Slides>49</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49</vt:i4>
      </vt:variant>
    </vt:vector>
  </HeadingPairs>
  <TitlesOfParts>
    <vt:vector size="56" baseType="lpstr">
      <vt:lpstr>Algerian</vt:lpstr>
      <vt:lpstr>Arial</vt:lpstr>
      <vt:lpstr>Calibri</vt:lpstr>
      <vt:lpstr>Century Gothic</vt:lpstr>
      <vt:lpstr>Times New Roman</vt:lpstr>
      <vt:lpstr>Wingdings 3</vt:lpstr>
      <vt:lpstr>Ion</vt:lpstr>
      <vt:lpstr>PowerPoint Presentation</vt:lpstr>
      <vt:lpstr>PowerPoint Presentation</vt:lpstr>
      <vt:lpstr>PowerPoint Presentation</vt:lpstr>
      <vt:lpstr>Introduction of CNN   </vt:lpstr>
      <vt:lpstr>Definition Of Convolutional Neural Network</vt:lpstr>
      <vt:lpstr>Layers of CNN :   As mentioned in previous point about the layers of CNN. In a regular Neural Network there are three types of layers:  Input Layers:  In this layer we give input to our model.  Number of Neurons in this layer =  Total number of features in our data. By number of features  we mean number of pixels in case of an image.  Hidden Layer: The input from Input layer is then feed into the hidden layer. There can be many hidden layers depending upon our model and data size. In Case of CNN we have 3 Hidden layers namely multiple convolutional layers and ReL U (Rectified Linear Units) layers and pooling layers. Each hidden layers can have different numbers of neurons which are generally greater than the number of features. The output from each layer is computed by matrix multiplication of output of the previous layer with learnable weights of that layer and then by addition of learnable biases followed by activation function which makes the network nonlinear.  Output Layer: The output from the hidden layer is then fed into a logistic function like sigmoid or softmax which converts the output of each class into probability score of each class. </vt:lpstr>
      <vt:lpstr>Example :  Deep learning recognizes the object in an image using CNN.   If we have a picture of  humming bird pixels of an image fed as input you have input layer coming in. Output layer recognizes what the image is all about. It takes the input as array of pixels </vt:lpstr>
      <vt:lpstr>PowerPoint Presentation</vt:lpstr>
      <vt:lpstr> 2. Hidden Layer     </vt:lpstr>
      <vt:lpstr>2. a. Convolutional Layer   </vt:lpstr>
      <vt:lpstr>2. b. ReL U  (Rectified Linear Unit)</vt:lpstr>
      <vt:lpstr>2. c. Pooling   </vt:lpstr>
      <vt:lpstr>3. Output Layer (Fully Connected Layer)</vt:lpstr>
      <vt:lpstr>How Layers in Convolutional Neural Network Work ?</vt:lpstr>
      <vt:lpstr>How Convolutional Layer works?</vt:lpstr>
      <vt:lpstr>How did we got Convolved Feature Matrix?</vt:lpstr>
      <vt:lpstr>PowerPoint Presentation</vt:lpstr>
      <vt:lpstr>How ReL U Layer works? </vt:lpstr>
      <vt:lpstr>How ReL U Layer works?    </vt:lpstr>
      <vt:lpstr>How Pooling Layer works? </vt:lpstr>
      <vt:lpstr>Flattening </vt:lpstr>
      <vt:lpstr>Full Connected Layer  </vt:lpstr>
      <vt:lpstr>Summary for Image Recognition</vt:lpstr>
      <vt:lpstr>Video Recognition</vt:lpstr>
      <vt:lpstr>Time Information Fusion in CNNs   The fusion can be done early in the network by modifying the ﬁrst layer convolutional ﬁlters to extend in time, or it can be done late by placing two separate single-frame networks some distance in time apart and fusing their outputs later in the processing.   Single-Frame Early Fusion Late Fusion  Slow Fusion</vt:lpstr>
      <vt:lpstr>a. Single Frame </vt:lpstr>
      <vt:lpstr>b. Early Fusion  </vt:lpstr>
      <vt:lpstr>c. Late Fusion  </vt:lpstr>
      <vt:lpstr>d. Slow Fusion  </vt:lpstr>
      <vt:lpstr>Multiresolution CNN Architecture  </vt:lpstr>
      <vt:lpstr>Experiments on Sports- 1M </vt:lpstr>
      <vt:lpstr>Datasets:  </vt:lpstr>
      <vt:lpstr>Datasets:  </vt:lpstr>
      <vt:lpstr>Training </vt:lpstr>
      <vt:lpstr>Video Level Predictions </vt:lpstr>
      <vt:lpstr>Feature Histogram Baselines</vt:lpstr>
      <vt:lpstr>Feature Histogram Baselines</vt:lpstr>
      <vt:lpstr>PowerPoint Presentation</vt:lpstr>
      <vt:lpstr>PowerPoint Presentation</vt:lpstr>
      <vt:lpstr>Quantitative Analysis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Charanpreet Kaur Dhir</dc:creator>
  <cp:lastModifiedBy>Charanpreet Kaur Dhir</cp:lastModifiedBy>
  <cp:revision>62</cp:revision>
  <dcterms:created xsi:type="dcterms:W3CDTF">2019-03-28T06:26:43Z</dcterms:created>
  <dcterms:modified xsi:type="dcterms:W3CDTF">2019-04-06T15:58:15Z</dcterms:modified>
</cp:coreProperties>
</file>